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3"/>
  </p:notesMasterIdLst>
  <p:handoutMasterIdLst>
    <p:handoutMasterId r:id="rId64"/>
  </p:handoutMasterIdLst>
  <p:sldIdLst>
    <p:sldId id="821" r:id="rId2"/>
    <p:sldId id="822" r:id="rId3"/>
    <p:sldId id="823" r:id="rId4"/>
    <p:sldId id="824" r:id="rId5"/>
    <p:sldId id="825" r:id="rId6"/>
    <p:sldId id="826" r:id="rId7"/>
    <p:sldId id="827" r:id="rId8"/>
    <p:sldId id="828" r:id="rId9"/>
    <p:sldId id="829" r:id="rId10"/>
    <p:sldId id="830" r:id="rId11"/>
    <p:sldId id="831" r:id="rId12"/>
    <p:sldId id="832" r:id="rId13"/>
    <p:sldId id="834" r:id="rId14"/>
    <p:sldId id="833" r:id="rId15"/>
    <p:sldId id="835" r:id="rId16"/>
    <p:sldId id="836" r:id="rId17"/>
    <p:sldId id="837" r:id="rId18"/>
    <p:sldId id="838" r:id="rId19"/>
    <p:sldId id="839" r:id="rId20"/>
    <p:sldId id="840" r:id="rId21"/>
    <p:sldId id="841" r:id="rId22"/>
    <p:sldId id="842" r:id="rId23"/>
    <p:sldId id="843" r:id="rId24"/>
    <p:sldId id="844" r:id="rId25"/>
    <p:sldId id="845" r:id="rId26"/>
    <p:sldId id="846" r:id="rId27"/>
    <p:sldId id="847" r:id="rId28"/>
    <p:sldId id="848" r:id="rId29"/>
    <p:sldId id="849" r:id="rId30"/>
    <p:sldId id="850" r:id="rId31"/>
    <p:sldId id="851" r:id="rId32"/>
    <p:sldId id="853" r:id="rId33"/>
    <p:sldId id="852" r:id="rId34"/>
    <p:sldId id="854" r:id="rId35"/>
    <p:sldId id="855" r:id="rId36"/>
    <p:sldId id="856" r:id="rId37"/>
    <p:sldId id="857" r:id="rId38"/>
    <p:sldId id="858" r:id="rId39"/>
    <p:sldId id="859" r:id="rId40"/>
    <p:sldId id="860" r:id="rId41"/>
    <p:sldId id="862" r:id="rId42"/>
    <p:sldId id="863" r:id="rId43"/>
    <p:sldId id="864" r:id="rId44"/>
    <p:sldId id="865" r:id="rId45"/>
    <p:sldId id="866" r:id="rId46"/>
    <p:sldId id="867" r:id="rId47"/>
    <p:sldId id="868" r:id="rId48"/>
    <p:sldId id="869" r:id="rId49"/>
    <p:sldId id="870" r:id="rId50"/>
    <p:sldId id="871" r:id="rId51"/>
    <p:sldId id="872" r:id="rId52"/>
    <p:sldId id="873" r:id="rId53"/>
    <p:sldId id="878" r:id="rId54"/>
    <p:sldId id="876" r:id="rId55"/>
    <p:sldId id="877" r:id="rId56"/>
    <p:sldId id="874" r:id="rId57"/>
    <p:sldId id="875" r:id="rId58"/>
    <p:sldId id="879" r:id="rId59"/>
    <p:sldId id="880" r:id="rId60"/>
    <p:sldId id="881" r:id="rId61"/>
    <p:sldId id="882" r:id="rId62"/>
  </p:sldIdLst>
  <p:sldSz cx="9144000" cy="6858000" type="screen4x3"/>
  <p:notesSz cx="6794500" cy="9931400"/>
  <p:defaultTextStyle>
    <a:defPPr>
      <a:defRPr lang="ro-R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9" autoAdjust="0"/>
    <p:restoredTop sz="98026" autoAdjust="0"/>
  </p:normalViewPr>
  <p:slideViewPr>
    <p:cSldViewPr>
      <p:cViewPr varScale="1">
        <p:scale>
          <a:sx n="88" d="100"/>
          <a:sy n="88" d="100"/>
        </p:scale>
        <p:origin x="-106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2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2926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2" y="9432926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38E9A0-C940-47EE-ACC2-B370D3FB4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7440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6" tIns="47128" rIns="94256" bIns="47128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2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6" tIns="47128" rIns="94256" bIns="47128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40" y="4716463"/>
            <a:ext cx="543242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6" tIns="47128" rIns="94256" bIns="47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noProof="0" smtClean="0"/>
              <a:t>Click to edit Master text styles</a:t>
            </a:r>
          </a:p>
          <a:p>
            <a:pPr lvl="1"/>
            <a:r>
              <a:rPr lang="ro-RO" noProof="0" smtClean="0"/>
              <a:t>Second level</a:t>
            </a:r>
          </a:p>
          <a:p>
            <a:pPr lvl="2"/>
            <a:r>
              <a:rPr lang="ro-RO" noProof="0" smtClean="0"/>
              <a:t>Third level</a:t>
            </a:r>
          </a:p>
          <a:p>
            <a:pPr lvl="3"/>
            <a:r>
              <a:rPr lang="ro-RO" noProof="0" smtClean="0"/>
              <a:t>Fourth level</a:t>
            </a:r>
          </a:p>
          <a:p>
            <a:pPr lvl="4"/>
            <a:r>
              <a:rPr lang="ro-RO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2926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6" tIns="47128" rIns="94256" bIns="47128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2" y="9432926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56" tIns="47128" rIns="94256" bIns="47128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AEA8311D-2F58-4428-92F6-EE930653264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xmlns="" val="3874385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</a:t>
            </a:fld>
            <a:endParaRPr lang="ro-R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10</a:t>
            </a:fld>
            <a:endParaRPr lang="ro-R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11</a:t>
            </a:fld>
            <a:endParaRPr lang="ro-R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12</a:t>
            </a:fld>
            <a:endParaRPr lang="ro-R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13</a:t>
            </a:fld>
            <a:endParaRPr lang="ro-R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14</a:t>
            </a:fld>
            <a:endParaRPr lang="ro-R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15</a:t>
            </a:fld>
            <a:endParaRPr lang="ro-R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16</a:t>
            </a:fld>
            <a:endParaRPr lang="ro-R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17</a:t>
            </a:fld>
            <a:endParaRPr lang="ro-R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18</a:t>
            </a:fld>
            <a:endParaRPr lang="ro-R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19</a:t>
            </a:fld>
            <a:endParaRPr lang="ro-R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</a:t>
            </a:fld>
            <a:endParaRPr lang="ro-R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20</a:t>
            </a:fld>
            <a:endParaRPr lang="ro-R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21</a:t>
            </a:fld>
            <a:endParaRPr lang="ro-R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22</a:t>
            </a:fld>
            <a:endParaRPr lang="ro-R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23</a:t>
            </a:fld>
            <a:endParaRPr lang="ro-R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24</a:t>
            </a:fld>
            <a:endParaRPr lang="ro-R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25</a:t>
            </a:fld>
            <a:endParaRPr lang="ro-R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26</a:t>
            </a:fld>
            <a:endParaRPr lang="ro-R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27</a:t>
            </a:fld>
            <a:endParaRPr lang="ro-R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28</a:t>
            </a:fld>
            <a:endParaRPr lang="ro-RO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29</a:t>
            </a:fld>
            <a:endParaRPr lang="ro-R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</a:t>
            </a:fld>
            <a:endParaRPr lang="ro-RO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30</a:t>
            </a:fld>
            <a:endParaRPr lang="ro-RO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31</a:t>
            </a:fld>
            <a:endParaRPr lang="ro-RO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32</a:t>
            </a:fld>
            <a:endParaRPr lang="ro-RO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33</a:t>
            </a:fld>
            <a:endParaRPr lang="ro-RO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34</a:t>
            </a:fld>
            <a:endParaRPr lang="ro-RO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35</a:t>
            </a:fld>
            <a:endParaRPr lang="ro-R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36</a:t>
            </a:fld>
            <a:endParaRPr lang="ro-RO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37</a:t>
            </a:fld>
            <a:endParaRPr lang="ro-R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38</a:t>
            </a:fld>
            <a:endParaRPr lang="ro-R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39</a:t>
            </a:fld>
            <a:endParaRPr lang="ro-R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</a:t>
            </a:fld>
            <a:endParaRPr lang="ro-RO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40</a:t>
            </a:fld>
            <a:endParaRPr lang="ro-RO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41</a:t>
            </a:fld>
            <a:endParaRPr lang="ro-RO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42</a:t>
            </a:fld>
            <a:endParaRPr lang="ro-RO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43</a:t>
            </a:fld>
            <a:endParaRPr lang="ro-RO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44</a:t>
            </a:fld>
            <a:endParaRPr lang="ro-RO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45</a:t>
            </a:fld>
            <a:endParaRPr lang="ro-RO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46</a:t>
            </a:fld>
            <a:endParaRPr lang="ro-RO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47</a:t>
            </a:fld>
            <a:endParaRPr lang="ro-RO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48</a:t>
            </a:fld>
            <a:endParaRPr lang="ro-RO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49</a:t>
            </a:fld>
            <a:endParaRPr lang="ro-R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</a:t>
            </a:fld>
            <a:endParaRPr lang="ro-RO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50</a:t>
            </a:fld>
            <a:endParaRPr lang="ro-RO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51</a:t>
            </a:fld>
            <a:endParaRPr lang="ro-RO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52</a:t>
            </a:fld>
            <a:endParaRPr lang="ro-RO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53</a:t>
            </a:fld>
            <a:endParaRPr lang="ro-RO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54</a:t>
            </a:fld>
            <a:endParaRPr lang="ro-RO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55</a:t>
            </a:fld>
            <a:endParaRPr lang="ro-RO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56</a:t>
            </a:fld>
            <a:endParaRPr lang="ro-RO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57</a:t>
            </a:fld>
            <a:endParaRPr lang="ro-RO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58</a:t>
            </a:fld>
            <a:endParaRPr lang="ro-RO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59</a:t>
            </a:fld>
            <a:endParaRPr lang="ro-R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6</a:t>
            </a:fld>
            <a:endParaRPr lang="ro-RO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60</a:t>
            </a:fld>
            <a:endParaRPr lang="ro-RO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61</a:t>
            </a:fld>
            <a:endParaRPr lang="ro-R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7</a:t>
            </a:fld>
            <a:endParaRPr lang="ro-R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8</a:t>
            </a:fld>
            <a:endParaRPr lang="ro-R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A8311D-2F58-4428-92F6-EE9306532642}" type="slidenum">
              <a:rPr lang="ro-RO" smtClean="0"/>
              <a:pPr>
                <a:defRPr/>
              </a:pPr>
              <a:t>9</a:t>
            </a:fld>
            <a:endParaRPr lang="ro-R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DE49F-9F5A-4193-B47F-E1FE35A168B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CB2FF-6674-4942-8C48-9ABE803281C6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D4406-C882-4D96-B315-358F633D6E3E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5C34C-5BAE-4095-ABE8-F5E4837A1CC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93AEA-A5A6-463D-89B1-512E9C48197B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FD93C-96DB-4912-8BF3-00B4205798B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DE75-9F3F-4DD1-8FF0-DE3C8649536F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8C517-BD02-447B-B3F0-C5D8DE78D6B5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85351-59F0-4A22-9F27-C5A3FA44884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469D4-206F-40CA-A143-9BE13B1DB8BC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392B7-FFE3-4065-8C4F-2ED08753C6B4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ED279-C3FF-4F77-8537-737333E5765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7BA05-E5C5-418A-A315-D01CD0842122}" type="slidenum">
              <a:rPr lang="ro-RO"/>
              <a:pPr>
                <a:defRPr/>
              </a:pPr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Se face clic pentru editare stil titlu Coordonator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smtClean="0"/>
              <a:t>Se face clic pentru editarea stilurilor textului Coordonatorului</a:t>
            </a:r>
          </a:p>
          <a:p>
            <a:pPr lvl="1"/>
            <a:r>
              <a:rPr lang="ro-RO" smtClean="0"/>
              <a:t>Nivelul secund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E050E9-D632-45C8-A5D3-776BF6C148B8}" type="slidenum">
              <a:rPr lang="ro-RO"/>
              <a:pPr>
                <a:defRPr/>
              </a:pPr>
              <a:t>‹#›</a:t>
            </a:fld>
            <a:endParaRPr lang="ro-RO"/>
          </a:p>
        </p:txBody>
      </p:sp>
      <p:pic>
        <p:nvPicPr>
          <p:cNvPr id="8199" name="Picture 7" descr="Sigla_ADR_ne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36004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DDD1C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o-RO" sz="1000" b="1">
                <a:latin typeface="Trebuchet MS" pitchFamily="34" charset="0"/>
              </a:rPr>
              <a:t>Cu gândul în viitor, acţionăm în prezent !</a:t>
            </a:r>
            <a:r>
              <a:rPr lang="ro-RO" sz="1400" b="1">
                <a:latin typeface="Trebuchet MS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152400" y="1676400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o-RO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INFORMARE PRIVIND SITUAȚIA LA ZI A IMPLEMENTĂRII PROGRAMULUI OPERAȚIONAL SECTORIAL </a:t>
            </a:r>
            <a:r>
              <a:rPr 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“</a:t>
            </a:r>
            <a:r>
              <a:rPr lang="ro-RO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CREȘTEREA COMPETITIVITĂȚII ECONOMICE</a:t>
            </a:r>
            <a:r>
              <a:rPr 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”</a:t>
            </a:r>
            <a:r>
              <a:rPr lang="ro-RO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2007 – </a:t>
            </a:r>
            <a:r>
              <a:rPr lang="ro-RO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2013 ÎN REGIUNEA SUD MUNTENIA</a:t>
            </a:r>
            <a:endParaRPr lang="ro-RO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9938058"/>
              </p:ext>
            </p:extLst>
          </p:nvPr>
        </p:nvGraphicFramePr>
        <p:xfrm>
          <a:off x="152399" y="762000"/>
          <a:ext cx="8839201" cy="5586568"/>
        </p:xfrm>
        <a:graphic>
          <a:graphicData uri="http://schemas.openxmlformats.org/drawingml/2006/table">
            <a:tbl>
              <a:tblPr/>
              <a:tblGrid>
                <a:gridCol w="371395"/>
                <a:gridCol w="1188463"/>
                <a:gridCol w="2263393"/>
                <a:gridCol w="1201128"/>
                <a:gridCol w="1015600"/>
                <a:gridCol w="1015600"/>
                <a:gridCol w="1783622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70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4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78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ITALY PALLETS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durabilă a firmei ITALY PALLETS SRL prin investiții în domeniul producerii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peleților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Căteasca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1.891.560,80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1.064.994,00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4m/400608/1/21.11.2013,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ADU LESTER EXPRES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ADU LESTER EXPRES SRL prin achiziția de utilaje pentru prelucrarea lemnului.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1.889.067,00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1.064.997,50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4m/400410/1/06.11.2013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PLACARI FAINE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echipamente noi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ecoeficiente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pentru modernizarea societății SC PLACARI FAINE S.R.L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Pietroșani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834.376,79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471.019,16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4m/400394/1/06.11.2013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8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RECOMET IMPEX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Recomet - Dezvoltare producție materiale compozite de înaltă performanță.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1.941.184,88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1.064.918,00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4m/400639/1/22.11.2013,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7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EUROCONSTRUCT CITY KITE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capacității de producție 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Euroconstruct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City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Kite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 prin achiziția de utilaje și echipamente de construcții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504.879,34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275.187,44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4m/401044/1/09.01.2014,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8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HIDRO-ARGES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HIDRO-ARGES SRL prin achiziția de utilaje pentru producția betonului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Corbeni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2.181.188,00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1.059.220,00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4m/400942/1/12.12.2013,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8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SALCOMEX PROD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Îmbunătățirea activității SC SALCOMEX PROD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Curtea de Argeș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2.204.343,04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1.064.997,60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4m/400803/1/03.12.2013,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7854" marR="478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958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7743342"/>
              </p:ext>
            </p:extLst>
          </p:nvPr>
        </p:nvGraphicFramePr>
        <p:xfrm>
          <a:off x="76198" y="838201"/>
          <a:ext cx="8991601" cy="3047999"/>
        </p:xfrm>
        <a:graphic>
          <a:graphicData uri="http://schemas.openxmlformats.org/drawingml/2006/table">
            <a:tbl>
              <a:tblPr/>
              <a:tblGrid>
                <a:gridCol w="381002"/>
                <a:gridCol w="1219200"/>
                <a:gridCol w="2288970"/>
                <a:gridCol w="1221838"/>
                <a:gridCol w="1033109"/>
                <a:gridCol w="1033109"/>
                <a:gridCol w="1814373"/>
              </a:tblGrid>
              <a:tr h="53339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059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5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TIB CONSTRUCT INVEST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unui utilaj performant pentru lucrări de construcții drumuri la SC TIB CONSTRUCT INVEST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Ștefănești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1.716.483,64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968.982,70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4m/400649/1/21.11.2013,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LAPROMET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LAPROMET SA prin achiziționarea de utilaje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785.266,00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442.091,32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4m/400938/1/12.12.2013,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66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STANIA - BAR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STANIA-BAR SRL prin achiziția de utilaje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2.190.256,80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1.064.982,00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4m/401045/1/09.01.2014,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739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8136370"/>
              </p:ext>
            </p:extLst>
          </p:nvPr>
        </p:nvGraphicFramePr>
        <p:xfrm>
          <a:off x="152399" y="761999"/>
          <a:ext cx="8839202" cy="5714366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276392"/>
                <a:gridCol w="1201128"/>
                <a:gridCol w="1015600"/>
                <a:gridCol w="1015600"/>
                <a:gridCol w="1783622"/>
              </a:tblGrid>
              <a:tr h="45392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Județul Călărași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39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43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DOMAREX ‘94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S.C. DOMAREX'94 SRL prin investiții în echipamente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Cuza-Vodă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1.726.200,00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973.000,00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4m/401130/1/16.04.2014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STYL XXI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echipamente tehnologice inovative în cadrul S.C. STYL XXI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Oltenița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1.182.088,76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667.308,17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4m/400805/1/03.12.2013,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BUCEGI MANAGEMENT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activitatea de lucrări de construcții drumuri, în cadrul S.C. BUCEGI MANAGEMENT S.R.L.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Budești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1.866.567,21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1.052.419,37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4m/400615/1/21.11.2013,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9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B&amp;D INTERNATIONAL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S.C. B &amp; D International S.R.L. prin achiziția de echipamente tehnologice noi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Oltenița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1.034.226,26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633.938,26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4m/400025/1/05.09.2013,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GIMART IMPORT-EXPORT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SC GIMART IMPORT-EXPORT SRL prin investiții în echipamente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1.202.080,00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580.200,00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4m/400033/1/05.09.2013,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ALWO THERM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ALWO THERM SRL prin retehnologizare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Nucetu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1.139.740,26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643.401,76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4m/400625/1/22.11.2013,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5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SOFIMIX VERITAS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Sofimix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Veritas SRL prin achiziția de mijloace fixe și instruirea personalului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886.588,84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491.393,70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4m/400402/1/06.11.2013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903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496317"/>
              </p:ext>
            </p:extLst>
          </p:nvPr>
        </p:nvGraphicFramePr>
        <p:xfrm>
          <a:off x="152399" y="761998"/>
          <a:ext cx="8839202" cy="5174990"/>
        </p:xfrm>
        <a:graphic>
          <a:graphicData uri="http://schemas.openxmlformats.org/drawingml/2006/table">
            <a:tbl>
              <a:tblPr/>
              <a:tblGrid>
                <a:gridCol w="381001"/>
                <a:gridCol w="1165859"/>
                <a:gridCol w="2276394"/>
                <a:gridCol w="1053547"/>
                <a:gridCol w="990600"/>
                <a:gridCol w="1066800"/>
                <a:gridCol w="1905001"/>
              </a:tblGrid>
              <a:tr h="53340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Județul Călărași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987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01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MOB PROIECT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MOB PROIECT SRL prin achiziționarea de echipamente tehnologice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1.566.520,28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871.542,56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4m/400811/1/03.12.2013,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33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MAXIM CONSTRUCT ART SRL 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Extindere și modernizare activitate firmă S.C. MAXIM CONSTRUCT ART SRL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Frumușani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1.637.012,66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924.120,05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4m/400404/1/06.11.2013,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2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CONSIM INVEST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utilaje de construcții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1.075.718,43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605.160,41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4m/400032/1/05.09.2013,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19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FILIP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utilaje pentru construcții la S.C. FILIP CONSTRUCT S.R.L.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Borcea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1.661.231,53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930.373,07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4m/400630/1/22.11.2013,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106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METALICA GRUP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Reabilitare și modernizare hală de producție și achiziție de utilaje tehnologice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Oltenița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1.886.567,00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1.064.997,00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4m/400607/1/21.11.2013,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33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CALIN SERVICE TOTAL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CĂLIN SERVICE TOTAL SRL în domeniul instalațiilor de gaze naturale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1.134.525,00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640.458,00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4m/401154/1/05.05.2014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0097" marR="60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748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9185686"/>
              </p:ext>
            </p:extLst>
          </p:nvPr>
        </p:nvGraphicFramePr>
        <p:xfrm>
          <a:off x="152399" y="685801"/>
          <a:ext cx="8839202" cy="5630779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350051"/>
                <a:gridCol w="1201129"/>
                <a:gridCol w="1015600"/>
                <a:gridCol w="1015600"/>
                <a:gridCol w="1783622"/>
              </a:tblGrid>
              <a:tr h="48659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Județul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Dâmbovița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59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23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VITCOM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crescută prin retehnologizare la SC VITCOM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Petrești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1.943.927,04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1.064.462,73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4m/401134/1/16.04.2014 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3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ROMARCOST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și dezvoltarea activității SC Romarcost SRL prin achiziționarea unor utilaje noi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Vișina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2.294.392,21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4m/401035/1/09.01.2014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3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BADY GRAND EXPLORER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BADY GRAND EXPLORER SRL prin achiziția de utilaje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Greci, Comuna Petrești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2.165.719,02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1.064.999,99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4m/401043/1/09.01.2014,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GIR SERVICES AS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Diversificarea producției fabricii de prelucrare a lemnului prin lansarea de noi produse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Pietrosița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1.717.306,84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936.611,00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4m/401052/1/09.01.2014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CRONOS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și dezvoltarea durabilă a sectorului productiv în cadrul SC Cronos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Aninoasa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1.959.720,80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1.064.980,00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4m/401115/1/06.02.2014,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VASCONY PROD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productivității la SC VASCONY PROD SRL prin achiziția de noi utilaje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Ulmi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2.279.586,00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4m/401124/1/01.04.2014,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3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VISTIM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și dezvoltarea activității SC Vistim SRL prin achiziționarea unor utilaje noi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Vișina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2.006.293,41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4m/401040/1/09.01.2014,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54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1571641"/>
              </p:ext>
            </p:extLst>
          </p:nvPr>
        </p:nvGraphicFramePr>
        <p:xfrm>
          <a:off x="152399" y="762000"/>
          <a:ext cx="8839202" cy="5438495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276393"/>
                <a:gridCol w="1201129"/>
                <a:gridCol w="1015599"/>
                <a:gridCol w="1015599"/>
                <a:gridCol w="1783622"/>
              </a:tblGrid>
              <a:tr h="52093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Județul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Dâmbovița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9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69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MICONSTRUCT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MICONSTRUCT SRL prin construire spațiu de producție și achiziție de utilaje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Aninoasa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1.961.517,12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1.064.962,21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4m/401047/1/09.01.2014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OLTIREN COM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SC OLTIREN COM SRL prin achiziția de utilaje de producție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Lucieni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1.891.388,40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1.064.987,00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4m/400801/1/03.12.2013,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E-LABORATOR FEERIA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E-LABORATOR FEERIA prin achiziționarea de utilaje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Băleni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1.458.917,19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821.190,39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4m/400393/1/06.11.2013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ELIPSA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productivității societății ELIPSA SRL prin achiziționarea de utilaje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Târgoviște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1.892.653,05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1.064.924,47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4m/400011/1/05.09.2013,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PLASTICOM IMPEX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 continua în cadrul SC PLASTICOM IMPEX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Titu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2.267.960,00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4m/400006/1/05.09.2013,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9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EUROCOGEN FILIALA ANINOASA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Valorificarea sectorului productiv prin achiziția unui utilaj pentru lucrări de extracție a pietrei și nisipului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Ulmi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1.891.346,00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1.064.980,00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4m/400002/1/05.09.2013,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AGREWEST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crescută prin retehnologizare la SC AGREWEST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Petrești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2.247.518,93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1.064.217,01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4m/400001/1/05.09.2013,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446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9681945"/>
              </p:ext>
            </p:extLst>
          </p:nvPr>
        </p:nvGraphicFramePr>
        <p:xfrm>
          <a:off x="152399" y="762000"/>
          <a:ext cx="8839203" cy="5885000"/>
        </p:xfrm>
        <a:graphic>
          <a:graphicData uri="http://schemas.openxmlformats.org/drawingml/2006/table">
            <a:tbl>
              <a:tblPr/>
              <a:tblGrid>
                <a:gridCol w="368300"/>
                <a:gridCol w="1325880"/>
                <a:gridCol w="2129071"/>
                <a:gridCol w="1201130"/>
                <a:gridCol w="1015600"/>
                <a:gridCol w="1015600"/>
                <a:gridCol w="1783622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Dâmbovița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79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814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MARTINELI COM PROD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Eficientizarea activităților de construcții ale SC MARTINELI COM PROD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Ulmi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1.890.870,00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1.064.700,00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4m/400003/1/05.09.2013,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4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ASUC INT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companiei SC ASUC INT SRL prin achiziția de utilaje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Moreni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2.355.104,82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974.501,76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4m/400015/1/05.09.2013,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6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EMPRESA NUEVO INDUSTRIE SRL (fost SC POWERTEK INDUSTRY SRL)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POWERTEK INDUSTRY SRL prin achiziția de echipamente tehnologice inovative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Moreni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1.725.236,95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973.924,10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4m/400034/1/05.09.2013,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4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PYRAMID AGREGATE COMPANY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productivității la SC PYRAMID AGREGATE COMPANY SRL prin achiziția de noi utilaje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Vișina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1.833.284,00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1.036.685,00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4m/400023/1/05.09.2013,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536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CUT PRODUCTION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Modernizarea, eficientizarea și dezvoltarea capacității de producție a SC CUT PRODUCTION SRL  prin achiziția de utilaje și echipamente, pentru diversificarea structurii sortimentale și creșterea calității produselor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I.L. Caragiale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1.983.761,92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1.063.621,62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4m/400809/1/03.12.2013,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7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LIN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societății LIN IMPEX SRL prin achiziționarea de echipamente și utilaje performante pentru lucrările de instalații electrice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Târgoviște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2.097.265,82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1.012.394,04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4m/400629/1/22.11.2013,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6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ECOLEMN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durabilă a societății ECOLEMN SRL prin investiții în instalații și echipamente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Viforâta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1.891.368,00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4m/400613/1/21.11.2013,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0905" marR="409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71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36939812"/>
              </p:ext>
            </p:extLst>
          </p:nvPr>
        </p:nvGraphicFramePr>
        <p:xfrm>
          <a:off x="152399" y="761999"/>
          <a:ext cx="8839201" cy="4114801"/>
        </p:xfrm>
        <a:graphic>
          <a:graphicData uri="http://schemas.openxmlformats.org/drawingml/2006/table">
            <a:tbl>
              <a:tblPr/>
              <a:tblGrid>
                <a:gridCol w="445674"/>
                <a:gridCol w="1262743"/>
                <a:gridCol w="2114837"/>
                <a:gridCol w="1053547"/>
                <a:gridCol w="990600"/>
                <a:gridCol w="1066800"/>
                <a:gridCol w="1905000"/>
              </a:tblGrid>
              <a:tr h="52370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Dâmbovița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9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564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PAFF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PAFF SRL prin achiziționarea de echipamente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Răcari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700.784,31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394.682,61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4m/400403/1/06.11.2013,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58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LEMNOPROD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LEMNOPROD SRL prin achiziționarea de utilaje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Bezdead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282.980,99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159.747,33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4m/400007/1/05.09.2013,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7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PRINCO GRUP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capacității de producție 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Princo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Grup SA prin achiziția de instalații de producție moderne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Buciumeni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1.468.863,56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629.998,50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4m/401114/1/06.02.2014,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853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2737527"/>
              </p:ext>
            </p:extLst>
          </p:nvPr>
        </p:nvGraphicFramePr>
        <p:xfrm>
          <a:off x="152399" y="762000"/>
          <a:ext cx="8839202" cy="5644110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350055"/>
                <a:gridCol w="1053546"/>
                <a:gridCol w="1066800"/>
                <a:gridCol w="1111979"/>
                <a:gridCol w="1783622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Giurgiu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7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59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MEDICAMED MARKET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Dotarea cu echipamente moderne a SC MEDICAMED MARKET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Călugăreni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1.886.571,43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1.062.900,00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4m/401041/1/09.01.2014,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ECO HORTICULTURA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dezvoltarea activității la SC ECO HORTICULTURA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Bulbucata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1.915.176,08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1.064.913,18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4m/400623/1/22.11.2013,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ICONOMIC SACOM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SC ICONOMIC SACOM SRL, prin mecanizare și dotare cu utilaje specifice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Săbăreni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1.259.019,36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609.755,32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4m/400634/1/22.11.2013,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MATMAR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Necesar de utilaje tehnologice pentru dezvoltarea activității de construcții rezidențiale și nerezidențiale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Roata de jos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1.580.725,66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883.130,76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4m/400649/1/22.11.2013,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 INVEST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SC EURO INVEST SRL prin dotarea cu echipamente performante pentru construcții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894.668,80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505.054,97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4m/400614/1/21.11.2013,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NICOL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Construire și echipare hală de producție carton ondulat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1.788.670,15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971.739,00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4m/400029/1/05.09.2013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59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ASCENDENT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Extindere și eficientizare activitate SC Ascendent SRL prin crearea unei secții de prelucrare a oțelului beton pentru construcții în comuna Florești-Stoenești, jud. Giurgiu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Florești Stoenești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1.470.017,00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801.616,34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4m/400626/1/22.11.2013,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0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4885713"/>
              </p:ext>
            </p:extLst>
          </p:nvPr>
        </p:nvGraphicFramePr>
        <p:xfrm>
          <a:off x="152399" y="762002"/>
          <a:ext cx="8839202" cy="5644109"/>
        </p:xfrm>
        <a:graphic>
          <a:graphicData uri="http://schemas.openxmlformats.org/drawingml/2006/table">
            <a:tbl>
              <a:tblPr/>
              <a:tblGrid>
                <a:gridCol w="294640"/>
                <a:gridCol w="1178560"/>
                <a:gridCol w="2350055"/>
                <a:gridCol w="1053546"/>
                <a:gridCol w="990600"/>
                <a:gridCol w="1066800"/>
                <a:gridCol w="1905001"/>
              </a:tblGrid>
              <a:tr h="53339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Giurgiu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7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5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GECA IMPEX P.M.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Hală confecții metalice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Comana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2.133.517,80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1.030.547,32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4/m/400399/1/06.11.2013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CERAMICA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CERAMICA IMPEX SRL prin achiziția de echipamente tehnologice inovative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2.310.591,67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1.064.921,88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4m/400640/1/22.11.2013,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CONSIX CONSTRUCTII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utilaje noi pentru modernizarea SC Consix Construcții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Dărăști Vlașca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1.718.741,88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966.305,90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4m/401036/1/09.01.2014,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N.B.G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NBG SRL  Prin dotarea cu echipamente performante pentru construcții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Bolintin-Vale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2.117.566,81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1.064.999,88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4m/401116/1/06.02.2014,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OMEGA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Omega Impex SRL prin achiziția de echipamente tehnologice inovative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2.116.976,73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1.064.975,88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4m/400937/1/12.12.2013,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PROAMB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eficienței și a calității activității de producție în cadrul societății PROAMB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Joița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943.777,88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532.130,90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4m/400617/1/21.11.2013,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79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VIA CARPATIA CONSULT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societății VIA CARPATIA CONSULT SRL prin achiziția de utilaje și tehnologii de ultimă generație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ecoeficiente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pentru lucrări de întreținere curentă a drumurilor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1.952.556,00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934.576,00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4m/401176/1/1306.2014,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662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9965168"/>
              </p:ext>
            </p:extLst>
          </p:nvPr>
        </p:nvGraphicFramePr>
        <p:xfrm>
          <a:off x="76201" y="762002"/>
          <a:ext cx="8915399" cy="5661352"/>
        </p:xfrm>
        <a:graphic>
          <a:graphicData uri="http://schemas.openxmlformats.org/drawingml/2006/table">
            <a:tbl>
              <a:tblPr/>
              <a:tblGrid>
                <a:gridCol w="371477"/>
                <a:gridCol w="1276748"/>
                <a:gridCol w="2508238"/>
                <a:gridCol w="1012970"/>
                <a:gridCol w="899032"/>
                <a:gridCol w="1109186"/>
                <a:gridCol w="1737748"/>
              </a:tblGrid>
              <a:tr h="53339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920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0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3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NEWTON 2005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Newton - Dezvoltare secție reciclare materiale plastice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Țițești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2.197.306,04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1.063.213,00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4m/400635/1/22.11.2013</a:t>
                      </a:r>
                      <a:r>
                        <a:rPr lang="ro-RO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o-RO" sz="1000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 SETRO METAL GROUP SA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Modernizarea fluxului tehnologic și reducerea costurilor de fabricație a structurilor metalice la SC SETRO METAL GROUP SA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Câmpulung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2.198.112,29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928.019,70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4m/401185/1/30.06.2014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LITAT A.T CONSTRUCT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Dezvoltarea durabilă a SC LITAT A.T. CONSTRUCT SRL prin achiziția de echipamente performante pentru sectorul construcții drumuri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Rucăr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1.727.257,21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975.064,55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4m/400943/1/12.12.2013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VALMAR-ELMEC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Retehnologizarea SC VALMAR-ELMEC SRL prin achizitia de utilaje noi performante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Ștefănești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1.886.350,32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1.064.875,18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4m/400650/1/22.11.2013,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MENTOR BUILDING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Competitivitate sporită și dezvoltare durabilă in cadrul SC MENTOR BUILDING SRL prin achiziția de utilaje și echipamente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Bascov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1.347.570,02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758.523,37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4m/400646/1/22.11.2013,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DELTA ROM TECHNOLOGIES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Mărirea capacității de producție prin construirea unei hale industriale și achiziția de mașini, utilaje și echipamente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Mărăcineni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2.832.814,82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1.064.999,99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4m/400638/1.22.11.2013 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o-RO" sz="1000" b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CATALI SHOES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Achiziții utilaje și echipamente specifice activitatii de producție încălțăminte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1.658.659,00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936.339,48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4m/400944/1/12.12.2013</a:t>
                      </a:r>
                      <a:r>
                        <a:rPr lang="ro-RO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065" marR="430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475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9804848"/>
              </p:ext>
            </p:extLst>
          </p:nvPr>
        </p:nvGraphicFramePr>
        <p:xfrm>
          <a:off x="152399" y="761999"/>
          <a:ext cx="8839202" cy="5707905"/>
        </p:xfrm>
        <a:graphic>
          <a:graphicData uri="http://schemas.openxmlformats.org/drawingml/2006/table">
            <a:tbl>
              <a:tblPr/>
              <a:tblGrid>
                <a:gridCol w="292205"/>
                <a:gridCol w="1022718"/>
                <a:gridCol w="2508329"/>
                <a:gridCol w="1201128"/>
                <a:gridCol w="1015600"/>
                <a:gridCol w="1015600"/>
                <a:gridCol w="1783622"/>
              </a:tblGrid>
              <a:tr h="4572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Ialomița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76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35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MARTPLAST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activității productive prin achiziționarea de echipamente performante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Urziceni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2.262.888,40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1.064.946,26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4m/400653/1/22.11.2013,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8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MOBILA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echipamente inovative și eco-eficiente la SC MOBILA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2.185.659,39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1.064.957,12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4m/400807/1/03.12.2013,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8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ITARO TEXTILE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achiziția de echipamente la SC ITARO TEXTILE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1.641.394,81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926.593,84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4m/400028/1/05.09.2013,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8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TRIS COMPANY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Extinderea și modernizarea capacității de producție a SC TRIS COMPANY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Amara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1.222.087,22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683.634,15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4m/400012/1/05.09.2013,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27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P.C.S. PROFESSIONAL CLEANING SERVICES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PCS Professional Cleaning Services SRL prin achiziția de utilaje performante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Urziceni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1.722.942,81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972.629,01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4m/401034/1/09.01.2014,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6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ALMI IDEAL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activității de construcții în cadrul societății ALMI IDEAL CONSTRUCT prin achiziționarea de utilaje moderne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637.349,19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309.161,80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4m/400622/1/21.11.2013,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8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LUSCAN 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SC LUSCAN COM SRL, prin achiziția de echipamente performante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2.176.348,80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1.064.041,50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4m/400643/1/22.11.2013,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8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CONSIROM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întreprinderii SC CONSIROM SRL prin achiziția de utilaje Axa prioritară 1 POS CCE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2.666.027,28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1.063.602,72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4m/401164/1/13.05.2014,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713" marR="44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0695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4567681"/>
              </p:ext>
            </p:extLst>
          </p:nvPr>
        </p:nvGraphicFramePr>
        <p:xfrm>
          <a:off x="152399" y="761999"/>
          <a:ext cx="8839200" cy="5738155"/>
        </p:xfrm>
        <a:graphic>
          <a:graphicData uri="http://schemas.openxmlformats.org/drawingml/2006/table">
            <a:tbl>
              <a:tblPr/>
              <a:tblGrid>
                <a:gridCol w="368299"/>
                <a:gridCol w="1178560"/>
                <a:gridCol w="2276393"/>
                <a:gridCol w="1201128"/>
                <a:gridCol w="1015599"/>
                <a:gridCol w="1015599"/>
                <a:gridCol w="1783622"/>
              </a:tblGrid>
              <a:tr h="47156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5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TEHNOMONTAJ CONSTRUCT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activității de producție în cadrul SC TEHNOMONTAJ CONSTRUCT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Mizil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1.731.498,61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949.287,73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4m/400400/1/06.11.2013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EUROROM CONSTRUCT INVEST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rebuchet MS" panose="020B0603020202020204" pitchFamily="34" charset="0"/>
                        </a:rPr>
                        <a:t>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rebuchet MS" panose="020B0603020202020204" pitchFamily="34" charset="0"/>
                        </a:rPr>
                        <a:t>ț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 utilaje pentru dezvoltarea activit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rebuchet MS" panose="020B0603020202020204" pitchFamily="34" charset="0"/>
                        </a:rPr>
                        <a:t>ăț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ii la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Eurorom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Construct Invest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1.918.058,85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1.064.942,88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4m/400641/1/22.11.2013,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MONTAJ CARPATI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 activitate SC MONTAJ CARPATI S.A. prin achiziție de echipamente tehnologice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Puchenii Mari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1.269.361,00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586.518,00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4m/400631/1/22.11.2013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CRISCO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Diversificarea activității societății CRISCO SRL prin lansarea unui nou produs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Blejoi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1.716.177,76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968.151,80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4m/400636/1/22.11.2013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TERANO CONSTRUCT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societății comerciale TERANO CONSTRUCT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Mizil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1.766.850,95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968.731,40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4m/400611/1/21.11.2013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02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CRISCOSERV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eficienței și a calității activității de producție în cadrul societății CRISCOSERV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Blejoi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1.714.069,60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966.973,00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4m/400606/1/21.11.2013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823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EVEREST ROPACK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SC EVEREST ROPACK SRL prin implementarea unui sistem inovativ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ecoeficient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producție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Azuga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1.532.880,70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859.202,90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4m/400644/1/22.11.2013,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39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3853013"/>
              </p:ext>
            </p:extLst>
          </p:nvPr>
        </p:nvGraphicFramePr>
        <p:xfrm>
          <a:off x="152399" y="762000"/>
          <a:ext cx="8839200" cy="5396952"/>
        </p:xfrm>
        <a:graphic>
          <a:graphicData uri="http://schemas.openxmlformats.org/drawingml/2006/table">
            <a:tbl>
              <a:tblPr/>
              <a:tblGrid>
                <a:gridCol w="368299"/>
                <a:gridCol w="1104900"/>
                <a:gridCol w="2350053"/>
                <a:gridCol w="1201130"/>
                <a:gridCol w="1015598"/>
                <a:gridCol w="1015598"/>
                <a:gridCol w="1783622"/>
              </a:tblGrid>
              <a:tr h="53626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626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16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BIOSTAR COSMETICS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și consolidarea activității de producție în cadrul SC BIOSTAR COSMETICS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Izvoarele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1.287.930,97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727.057,81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4m/400609/1/21.11.2013,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5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PETRO STEDESA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societății PETRO STEDESA SRL prin construcția unei hale de producție și dotarea cu utilaje inovative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Cornu de Jos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1.726.913,12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970.671,71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4m/401050/1/09.01.2014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6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INSTANT CONSTRUCT COMPANY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INSTANT CONSTRUCT COMPANY S.A. prin achiziția de echipamente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1.072.340,60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473.676,95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4m/400397/1/06.11.2013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7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CAMEXIP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CAMEXIP S.A.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Băicoi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1.489.767,76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733.855,37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4m/400396/1/06.11.2013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6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KIT METAL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KIT METAL SRL prin achiziția de echipamente productive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1.819.532,51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1.035.860,32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4m/400806/1/03.12.2013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7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INTERMEDIO GENERAL GRUP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THETA. Competitivitate, calitate, performanță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Blejoi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1.734.844,00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976.460,00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4m/401088/1/23.01.2014,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7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DARILEXIA IMPEX SERV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durabilă a SC DARILEXIA IMPEX SERV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1.727.522,12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975.214,10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4m/400621/1/21.11.2013,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2171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1602205"/>
              </p:ext>
            </p:extLst>
          </p:nvPr>
        </p:nvGraphicFramePr>
        <p:xfrm>
          <a:off x="152401" y="762000"/>
          <a:ext cx="8839200" cy="5250890"/>
        </p:xfrm>
        <a:graphic>
          <a:graphicData uri="http://schemas.openxmlformats.org/drawingml/2006/table">
            <a:tbl>
              <a:tblPr/>
              <a:tblGrid>
                <a:gridCol w="368302"/>
                <a:gridCol w="1178560"/>
                <a:gridCol w="2070760"/>
                <a:gridCol w="1146112"/>
                <a:gridCol w="1011948"/>
                <a:gridCol w="1011948"/>
                <a:gridCol w="2051570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66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3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BAUPARTNER BAUTECHNIK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Creşterea productivităţii economice a SC BAUPARTNER BAUTECHNIK SRL prin extinderea parcului de echipamente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Ariceștii Rahtivani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1.310.641,06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624.987,36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4m/401132/1/16.04.2014,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6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BERICAP ROMANIA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matrițe injecție mase plastice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2.564.542,21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1.064.999,00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4m/401117/1/06.02.2014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FIMPLAST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de producție a SC FIMPLAST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1.585.534,15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895.059,60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4m/400808/1/03.12.2013,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PIETTA GLASS WORKING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de producție a SC PIETTA GLASS WORKING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Vălenii de Munte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2.338.501,99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1.064.768,22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4m/401086/1/23.01.2014,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16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PLOLAR PROD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utilaje la SC PLOLAR PROD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Mizil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1.081.468,24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523.238,52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4m/400620/1/21.11.2013,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99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ZALEX CONSTRUCTION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mărirea capacității de producție în cadrul SC ZALEX CONSTRUCTION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Ariceștii Rahtivani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1.870.810,87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1.054.125,06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4m/400940/1/12.12.2013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finalizat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INDUSTRIAL MONTAJ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activității de producție a  SC INDUSTRIAL MONTAJ S.A.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2.162.934,48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1.052.793,40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4m/400017/1/05.09.2013,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84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9134729"/>
              </p:ext>
            </p:extLst>
          </p:nvPr>
        </p:nvGraphicFramePr>
        <p:xfrm>
          <a:off x="152399" y="761999"/>
          <a:ext cx="8839201" cy="5609938"/>
        </p:xfrm>
        <a:graphic>
          <a:graphicData uri="http://schemas.openxmlformats.org/drawingml/2006/table">
            <a:tbl>
              <a:tblPr/>
              <a:tblGrid>
                <a:gridCol w="368298"/>
                <a:gridCol w="1031240"/>
                <a:gridCol w="2218083"/>
                <a:gridCol w="1146112"/>
                <a:gridCol w="1011948"/>
                <a:gridCol w="1158520"/>
                <a:gridCol w="1905000"/>
              </a:tblGrid>
              <a:tr h="53340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3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8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21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GAMIDA EUROMARK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nivelului tehnic de dotare al societății GAMIDA EUROMARK SRL prin achiziționarea unui utilaj specific activității de marcare rutieră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Breaza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1.890.984,00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1.064.770,00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4m/400010/1/05.09.2013,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INTEGRAL BETON PREST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utilaj-stație performantă semi-mobilă de concasare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Cornu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1.724.855,34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973.708,66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4m/400022/1/05.09.2013,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96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MATERO-AMA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Achizitie utilaj-statie performanta semi-mobila de sortare-spalare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1.725.829,09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974.258,35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4m/400021/1/05.09.2013,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9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PIKANORE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activitatea de lucrări de demolare a construcțiilor, în cadrul SC PIKANORE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Brazi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1.978.956,69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1.064.991,98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4m/400018/1/05.09.2013,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4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FORJA NEPTUN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productivității la SC FORJA NEPTUN SRL prin achiziția de echipamente și utilaje performante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Băicoi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2.367.478,31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1.064.976,00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4m/400008/1/05.09.2013,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94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INDUSTRIAL CRUMAN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la SC INDUSTRIAL CRUMAN SRL prin diversificarea producției și a serviciilor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990.417,31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549.559,58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4m/400026/1/05.09.2013,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96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COLEN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și dezvoltarea activității la SC COLEN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1.927.832,04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4m/401092/1/24.01.2014,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3696" marR="43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85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61755857"/>
              </p:ext>
            </p:extLst>
          </p:nvPr>
        </p:nvGraphicFramePr>
        <p:xfrm>
          <a:off x="152399" y="762001"/>
          <a:ext cx="8839201" cy="5562074"/>
        </p:xfrm>
        <a:graphic>
          <a:graphicData uri="http://schemas.openxmlformats.org/drawingml/2006/table">
            <a:tbl>
              <a:tblPr/>
              <a:tblGrid>
                <a:gridCol w="368303"/>
                <a:gridCol w="1031240"/>
                <a:gridCol w="2218081"/>
                <a:gridCol w="1146112"/>
                <a:gridCol w="1011948"/>
                <a:gridCol w="1011948"/>
                <a:gridCol w="2051569"/>
              </a:tblGrid>
              <a:tr h="53339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57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59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FRAICOM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Dotarea SC FRAICOM SRL cu utilaje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Urlați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839.387,04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473.847,52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4m/400035/1/05.09.2013,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9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METINO PROD CONS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METINO PROD CONS SRL prin achiziționarea de echipamente inovatoare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1.197.226,05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583.747,67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4m/400412/1/06.11.2013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SCONS SERV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și creșterea competitivității SC SCONS SERV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1.738.522,48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976.816,00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4m/400409/1/06.11.2013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9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FREE STAR INDUSTRY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eficienței SC FREE STAR INDUSTRY SRL prin extinderea și modernizarea capacității de producție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2.205.807,60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1.064.994,00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4m/400024/1/05.09.2013,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9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FREE STAR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sectorului productiv al SC FREE STAR SRL prin achiziția unei linii de producție profile metalice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2.205.817,52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1.064.998,80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4m/400014/1/05.09.2013,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BALEXIM 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diversificarea activității la SC BALEXIM 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Puchenii Mari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1.419.789,41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795.167,63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4m/401037/1/09.01.2014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9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FIRENZE 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echipamente specifice producției de soluții de întreținere auto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1.557.375,49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621.463,76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4m/401048/1/09.01.2014,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8069" marR="480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29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17347796"/>
              </p:ext>
            </p:extLst>
          </p:nvPr>
        </p:nvGraphicFramePr>
        <p:xfrm>
          <a:off x="152400" y="762000"/>
          <a:ext cx="8839200" cy="5762079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144422"/>
                <a:gridCol w="1146110"/>
                <a:gridCol w="1011949"/>
                <a:gridCol w="1158519"/>
                <a:gridCol w="1905000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45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38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RHODOS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Diviziei Construcții la SC RHODOS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2.268.930,67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1.001.734,74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4m/400939/1/12.12.2013,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55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ASTRA TL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firmei SC ASTRA TL SRL prin retehnologizarea cu echipamente și tehnologie de ultimă generație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Drajna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1.015.306,64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566.955,20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4m/400651/1/22.11.2013,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LIPLAS PROD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și retehnologizarea procesului de producție, extinderea și diversificarea gamei sortimentale în domeniul producției ambalajelor din hârtie(saci, pungi)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Băicoi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1.619.241,17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913.523,24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4m/401123/1/28.02.2014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8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BOGALI TRANS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în vederea creșterii capacității de producție la SC Bogali Trans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Bloldești Scăieni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1.883.164,28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1.059.950,76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4m/401133/1/16.04.2014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34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INFOCONSTRUCT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și dezvoltarea activității SC INFOCONSTRUCT SRL prin achiziționarea unor utilaje noi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1.935.652,66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4m/401131/1/16.04.2014,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8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FRAGETICO GROUP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 unitate de producție pentru fabricarea altor elemente de dulgherie și tâmplarie pentru construcții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2.108.021,54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1.030.666,89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4m/401147/1/05.05.2014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97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AVANT GRAPHO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AVANT GRAPHO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Bucov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1.910.707,76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4m/401163/1/13.05.2014,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3637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3854303"/>
              </p:ext>
            </p:extLst>
          </p:nvPr>
        </p:nvGraphicFramePr>
        <p:xfrm>
          <a:off x="152400" y="762001"/>
          <a:ext cx="8839200" cy="5181598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070760"/>
                <a:gridCol w="1146112"/>
                <a:gridCol w="1011949"/>
                <a:gridCol w="1011949"/>
                <a:gridCol w="2051570"/>
              </a:tblGrid>
              <a:tr h="54952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Jude</a:t>
                      </a:r>
                      <a:r>
                        <a:rPr lang="ro-RO" sz="12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țul</a:t>
                      </a: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Teleorman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952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14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AAS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de producție S.C. AAS CONSTRUCT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Nanov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1.886.557,22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1.064.991,98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4m/400407/1/06.11.2013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1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  <a:r>
                        <a:rPr lang="ro-RO" sz="1000" baseline="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AUROCOM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prin modernizarea sectorului productiv la SC AUROCOM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Plosca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1.765.685,20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996.757,77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4m/400030/1/05.09.2013,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2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HIDRO OLT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firmei SC HIDRO OLT SRL prin achiziționarea de utilaje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2.146.119,57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1.055.752,37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4m/400605/1/21.11.2013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66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POMPILEX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utilaje la SC POMPILEX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2.209.259,29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1.064.233,55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4m/401042/1/09.01.2014,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99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VELOX PROD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 pas către viitor - creșterea eficienței economice și a calității produselor firmei VELOX PROD, prin achiziționarea unor echipamente de ultimă generație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210.180,00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118.650,00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4m/400941/1/12.12.2013,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0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EUGEN TRANS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utilaje pentru activitatea de construcții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Videle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2.230.545,91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1.064.928,76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4m/401089/1/23.01.2014,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6559" marR="565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4137725"/>
              </p:ext>
            </p:extLst>
          </p:nvPr>
        </p:nvGraphicFramePr>
        <p:xfrm>
          <a:off x="1066800" y="1981200"/>
          <a:ext cx="7239001" cy="3352800"/>
        </p:xfrm>
        <a:graphic>
          <a:graphicData uri="http://schemas.openxmlformats.org/drawingml/2006/table">
            <a:tbl>
              <a:tblPr/>
              <a:tblGrid>
                <a:gridCol w="1945969"/>
                <a:gridCol w="1790291"/>
                <a:gridCol w="1829797"/>
                <a:gridCol w="1672944"/>
              </a:tblGrid>
              <a:tr h="54864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Număr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Contracte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 totală proiect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 nerambursabilă solicitată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ARGEȘ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117.487.482,67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61.370.366,21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CĂLĂRAȘI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17.999.066,23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10.078.312,35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DÂMBOVIȚA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44.207.766,38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22.911.549,76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GIURGIU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24.088.577,25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12.557.567,33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IALOMIȚA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14.514.697,90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7.149.566,40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PRAHOVA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71.933.484,64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37.577.705,91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TELEORMAN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10.448.347,19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5.365.314,43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300.679.422,26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157.010.382,39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95400" y="1371600"/>
            <a:ext cx="6400799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D.M.I. 1.1,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peraţiun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1.1.1 A2: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Sprijin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financiar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valoare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până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1.065.000 lei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acordat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pentru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investiţii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în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IMM-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pel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</a:t>
            </a:r>
            <a:endParaRPr lang="en-US" sz="1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98988011"/>
              </p:ext>
            </p:extLst>
          </p:nvPr>
        </p:nvGraphicFramePr>
        <p:xfrm>
          <a:off x="152401" y="748221"/>
          <a:ext cx="8839199" cy="3720489"/>
        </p:xfrm>
        <a:graphic>
          <a:graphicData uri="http://schemas.openxmlformats.org/drawingml/2006/table">
            <a:tbl>
              <a:tblPr/>
              <a:tblGrid>
                <a:gridCol w="441962"/>
                <a:gridCol w="1104900"/>
                <a:gridCol w="2080493"/>
                <a:gridCol w="1141746"/>
                <a:gridCol w="1011208"/>
                <a:gridCol w="1011208"/>
                <a:gridCol w="2047682"/>
              </a:tblGrid>
              <a:tr h="51151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Argeș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56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458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COREMI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productive 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Coremi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S.A prin achiziționarea de echipamente și utilaje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Bradu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2.412.889,84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1.362.115,23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3M/500028/1/17.02.2014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73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EFES EXPORT</a:t>
                      </a:r>
                      <a:r>
                        <a:rPr lang="ro-RO" sz="1000" baseline="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prin tehnologii inovative la SC Efes Export SRL - comuna Mărăcineni, județul Argeș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Mărăcineni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11.391.045,10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5.734.175,41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3M/500024/1/17.02.2014,aflat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ICMA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ICMA SRL 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2.749.342,88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1.328.827,20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3M/500122/1/07.04.2014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5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CLEMANS AL-GLASS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firmei prin achiziția de noi utilaje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Bascov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7.693.493,82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3.782.329,15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3M/500189/1/30.06.2014,aflat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9146676"/>
              </p:ext>
            </p:extLst>
          </p:nvPr>
        </p:nvGraphicFramePr>
        <p:xfrm>
          <a:off x="152401" y="4648200"/>
          <a:ext cx="8839199" cy="1933699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080495"/>
                <a:gridCol w="1141746"/>
                <a:gridCol w="1011208"/>
                <a:gridCol w="1011208"/>
                <a:gridCol w="2047682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Călărași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559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0961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ZAFA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Diversificarea producției SC ZAFA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5.298.366,96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2.495.582,40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3M/500196/1/30.06.2014,aflat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474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0585531"/>
              </p:ext>
            </p:extLst>
          </p:nvPr>
        </p:nvGraphicFramePr>
        <p:xfrm>
          <a:off x="152399" y="762000"/>
          <a:ext cx="8839200" cy="5414754"/>
        </p:xfrm>
        <a:graphic>
          <a:graphicData uri="http://schemas.openxmlformats.org/drawingml/2006/table">
            <a:tbl>
              <a:tblPr/>
              <a:tblGrid>
                <a:gridCol w="371395"/>
                <a:gridCol w="1188464"/>
                <a:gridCol w="2451207"/>
                <a:gridCol w="1114185"/>
                <a:gridCol w="965627"/>
                <a:gridCol w="1039906"/>
                <a:gridCol w="1708416"/>
              </a:tblGrid>
              <a:tr h="467465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746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05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8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ALYSOR DISCOVERY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Modernizarea parcului de utilaje construcții la SC ALYSOR DYSCOVERY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Pitești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1.046.522,70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587.901,59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4m/400413/1/06.11.2013</a:t>
                      </a:r>
                      <a:r>
                        <a:rPr lang="ro-RO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9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QUADRA PLACE MANAGEMENT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Achiziție utilaje la SC QUADRA PLACE MANAGEMENT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Pitești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1.663.702,42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912.113,93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4m/401172/1/30.05.2014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2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10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ART-DECO WORLD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Creșterea competitivității economice a SC ART DECO WORLD SRL prin achiziționarea de echipamente performante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Câmpulung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1.734.372,85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978.829,25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4m/401087/1/23.01.2014</a:t>
                      </a:r>
                      <a:r>
                        <a:rPr lang="ro-RO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 </a:t>
                      </a:r>
                      <a:r>
                        <a:rPr lang="ro-RO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8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11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THELMA ACTUAL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Modernizarea activității SC THELMA ACTUAL SRL prin achiziționarea de utilaje performante noi, în localitatea Leordeni, jud. Argeș   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Leordeni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1.746.934,50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979.313,97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4m/400637/1/22.11.2013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12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CONIZ ROMARG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Retehnologizarea SC CONIZ ROMARG SRL prin achiziția de utilaje noi performante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Pitești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2.177.981,06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1.064.831,30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4m/400645/1/22.11.2013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13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RO CONSTRUCT CENTER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Construcție hala productie și dotare utilaje tehnologice pentru confecții metalice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Bradu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1.915.912,88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1.064.802,76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4m/400642/1/22.11.2013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5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US" sz="1000" b="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 14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CASTOR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Creșterea competitivității economice prin retehnologizare la SC CASTOR SRL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000" b="0" kern="120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Ștefănești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918.881,71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518.723,55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Contract de </a:t>
                      </a:r>
                      <a:r>
                        <a:rPr lang="en-US" sz="1000" kern="12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finanțare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nr.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4m/400649/1/22.11.2013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9302" marR="49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268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3133026"/>
              </p:ext>
            </p:extLst>
          </p:nvPr>
        </p:nvGraphicFramePr>
        <p:xfrm>
          <a:off x="152399" y="762000"/>
          <a:ext cx="8839201" cy="5691146"/>
        </p:xfrm>
        <a:graphic>
          <a:graphicData uri="http://schemas.openxmlformats.org/drawingml/2006/table">
            <a:tbl>
              <a:tblPr/>
              <a:tblGrid>
                <a:gridCol w="368299"/>
                <a:gridCol w="957580"/>
                <a:gridCol w="2357121"/>
                <a:gridCol w="1122547"/>
                <a:gridCol w="1007362"/>
                <a:gridCol w="1121292"/>
                <a:gridCol w="1905000"/>
              </a:tblGrid>
              <a:tr h="51452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Dâmbovița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3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974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ERBASU TOTAL CONSTRUCT 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în reabilitarea de drumuri - SC Erbașu Total Construct SA - Investiții productive și pregătirea pentru competiția pe piață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Lucieni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13.764.112,42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6.374.992,00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3M/500019/1/17.2.2014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6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AMIRAS C&amp;L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SC Amiras C&amp;L Impex SRL prin achiziționarea de echipamente performante necesare realizării lucrărilor de construcții ale proiectelor utilitare pentru electricitate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Aninoasa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11.313.069,08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6.374.876,90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3M/500023/1/17.02.2014,aflat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AVACO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capacității de producție la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Avaco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 prin investiții în echipamente și tehnologii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Moreni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11.423.866,60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5.522.979,00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3M/500025/1/17.02.2014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45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EUROCOGEN FILIALA ANINOASA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întreprinderii prin achiziția de utilaje pentru construcții de drumuri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Dumbrava, Comuna Ulmi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11.013.732,65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6.208.182,95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3M/500021/1/17.02.2014,aflat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GIR SERVICES AS</a:t>
                      </a:r>
                      <a:r>
                        <a:rPr lang="ro-RO" sz="1000" baseline="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Extindere fabrică de prelucrare a lemnului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Pietroşiţa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6.167.414,95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3.438.840,00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3M/500121/1/07.04.2014,aflat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4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MIRA CONSULTING IMPORT-EXPORT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construcția unei hale de producție și achiziția de utilaje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I.L. Caragiale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7.249.586,29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4.075.976,45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3M/500218/1/30.06.2014,aflat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8450" marR="38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88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6997356"/>
              </p:ext>
            </p:extLst>
          </p:nvPr>
        </p:nvGraphicFramePr>
        <p:xfrm>
          <a:off x="152401" y="838200"/>
          <a:ext cx="8839198" cy="4815620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136140"/>
                <a:gridCol w="1229817"/>
                <a:gridCol w="998968"/>
                <a:gridCol w="1096074"/>
                <a:gridCol w="1904999"/>
              </a:tblGrid>
              <a:tr h="52507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Giurgiu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57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9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531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SANIMED INTERNATIONAL IMPEX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Fabrică de producție mase plastice și fabrică medii de cultură pentru diagnostic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Călugăreni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11.332.897,47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6.076.878,40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3M/500030/1/17.02.2014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5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DEME MACARALE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DEME MACARALE SRL pe piața lucrărilor speciale de construcții, prin achiziționarea de macarale mobile, inovative în vederea susținerii dezvoltării durabile la nivel național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Bolintin-Deal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15.396.580,00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6.374.201,00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3M/500022/1/17.02.2014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14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STYLE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Diversificarea activității de producție 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Style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Construct SRL prin crearea unei unități de producție prefabricate din beton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Bâcu, Comuna Joița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9.057.507,99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4.431.632,77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3M/500029/1/17.02.2014,aflat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31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CONSTRUCT PLUS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 - modernizare, competitivitate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ecoeficiență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în context european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10.275.945,75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5.692.550,02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3M/500031/1/17.02.2014,aflat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432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14304871"/>
              </p:ext>
            </p:extLst>
          </p:nvPr>
        </p:nvGraphicFramePr>
        <p:xfrm>
          <a:off x="152399" y="838201"/>
          <a:ext cx="8839202" cy="2819399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209800"/>
                <a:gridCol w="1122544"/>
                <a:gridCol w="1007364"/>
                <a:gridCol w="1121293"/>
                <a:gridCol w="1905001"/>
              </a:tblGrid>
              <a:tr h="54113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Ialomița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3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401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 MOBILA SA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Restructurarea producției prin extindere și modernizare la SC Mobila S.A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9.168.663,03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4.401.497,34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3M/500106/1/31.03.2014,aflat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2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OMEGA INVEST SRL 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de echipamente moderne în vederea diversificării activității de către SC OMEGA INVEST SRL 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3.513.279,45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1.699.974,00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3M/500191/1/30.06.2014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8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0891763"/>
              </p:ext>
            </p:extLst>
          </p:nvPr>
        </p:nvGraphicFramePr>
        <p:xfrm>
          <a:off x="152399" y="762000"/>
          <a:ext cx="8839202" cy="5762719"/>
        </p:xfrm>
        <a:graphic>
          <a:graphicData uri="http://schemas.openxmlformats.org/drawingml/2006/table">
            <a:tbl>
              <a:tblPr/>
              <a:tblGrid>
                <a:gridCol w="368300"/>
                <a:gridCol w="1031240"/>
                <a:gridCol w="2209800"/>
                <a:gridCol w="1196208"/>
                <a:gridCol w="1007362"/>
                <a:gridCol w="1121291"/>
                <a:gridCol w="1905001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48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07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DEPACO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Depaco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 prin achiziționarea de echipamente înalt productive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Băicoi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6.811.765,39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3.871.748,64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3M/500020/1/17.02.2014,aflat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916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ELECTROUTILAJ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economice, modernizarea și diversificarea producției prin achiziționarea de echipamente și utilaje noi la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Electroutilaj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10.643.731,86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5.077.140,27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3M/500027/1/17.02.2014,aflat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PETRO CONSTRUCT SA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</a:t>
                      </a:r>
                      <a:r>
                        <a:rPr lang="ro-RO" sz="1000" noProof="0" dirty="0" err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Petro</a:t>
                      </a: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Construct S.A. prin retehnologizare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12.089.748,15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5.905.134,64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3M/500026/1/1/17.02.2014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0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DEKOMTE DE TEMPLE ENGINEERING</a:t>
                      </a:r>
                      <a:r>
                        <a:rPr lang="ro-RO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SRL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la SC DEKOMTE DE TEMPLE ENGINEERING SRL prin crearea unei noi unități de producție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12.783.285,51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4.310.328,56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3M/500104/1/31.03.2014,aflat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0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BD LEMNTECH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capacității de fabricare a panourilor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ultraușoare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B.D.LEMNTECH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Ciorani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11.278.362,55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6.283.507,77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3M/500105/1/31.03.2014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18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PIETTA GLASS WORKING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utilaje pentru modernizarea activității SC PIETTA GLASS WORKING SRL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Vălenii de Munte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14.183.239,00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6.374.908,00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3M/500146/1/16.04.2014,aflat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POLIMERI</a:t>
                      </a:r>
                      <a:r>
                        <a:rPr lang="ro-RO" sz="1000" baseline="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EST IMPEX</a:t>
                      </a: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 unitate procesare deșeuri la SC POLIMERI EST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6.615.254,15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3.561.413,76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3M/500170/1/30.04.2014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 GRUP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Construcție hală și achiziționare instalație reciclare </a:t>
                      </a: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PET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Cocorăștii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Mislii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11.287.844,00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6.372.170,00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3M/500214/1/30.06.2014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328" marR="34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99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1184360"/>
              </p:ext>
            </p:extLst>
          </p:nvPr>
        </p:nvGraphicFramePr>
        <p:xfrm>
          <a:off x="152399" y="762000"/>
          <a:ext cx="8839202" cy="4125105"/>
        </p:xfrm>
        <a:graphic>
          <a:graphicData uri="http://schemas.openxmlformats.org/drawingml/2006/table">
            <a:tbl>
              <a:tblPr/>
              <a:tblGrid>
                <a:gridCol w="368300"/>
                <a:gridCol w="1252220"/>
                <a:gridCol w="2062480"/>
                <a:gridCol w="1129373"/>
                <a:gridCol w="1006557"/>
                <a:gridCol w="1115271"/>
                <a:gridCol w="1905001"/>
              </a:tblGrid>
              <a:tr h="54255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A1: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cu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cuprinsă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1.065.000 - 6.375.000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întreprinderile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şi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mijlocii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Teleorman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5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7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SAMA PRODUCTION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Construire hală și dotare cu utilaje aferente construcțiilor metalice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Vitănești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12.199.517,53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5.862.959,02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3M/500096/1/28.02.2014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44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AGROTRUST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Instalație producere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peleti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3 fânare, hală depozitare produse finite și spații administrative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Vitănești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7.683.924,09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3.785.462,10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3M/500107/1/31.03.2014,aflat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44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HIDRO OLT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firmei SC HIDRO OLT SRL prin achiziția de echipamente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11.304.150,00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5.548.715,00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3M/500188/1/30.06.2014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001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8366982"/>
              </p:ext>
            </p:extLst>
          </p:nvPr>
        </p:nvGraphicFramePr>
        <p:xfrm>
          <a:off x="990600" y="1600200"/>
          <a:ext cx="7086600" cy="3764280"/>
        </p:xfrm>
        <a:graphic>
          <a:graphicData uri="http://schemas.openxmlformats.org/drawingml/2006/table">
            <a:tbl>
              <a:tblPr/>
              <a:tblGrid>
                <a:gridCol w="1371600"/>
                <a:gridCol w="1524000"/>
                <a:gridCol w="2057400"/>
                <a:gridCol w="2133600"/>
              </a:tblGrid>
              <a:tr h="320040">
                <a:tc>
                  <a:txBody>
                    <a:bodyPr/>
                    <a:lstStyle/>
                    <a:p>
                      <a:endParaRPr lang="ro-RO" sz="1000" dirty="0">
                        <a:latin typeface="Trebuchet MS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Număr de</a:t>
                      </a:r>
                      <a:r>
                        <a:rPr lang="ro-RO" sz="1000" b="1" baseline="0" dirty="0" smtClean="0">
                          <a:latin typeface="Trebuchet MS" pitchFamily="34" charset="0"/>
                        </a:rPr>
                        <a:t> Contracte de finanțare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Valoare totală</a:t>
                      </a:r>
                      <a:r>
                        <a:rPr lang="ro-RO" sz="1000" b="1" baseline="0" dirty="0" smtClean="0">
                          <a:latin typeface="Trebuchet MS" pitchFamily="34" charset="0"/>
                        </a:rPr>
                        <a:t> proiect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- Lei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Finanțare nerambursabilă solicitată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o-RO" sz="1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- Lei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ARGEȘ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24.246.771,64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12.207.446,99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CĂLĂRAȘI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5.298.366,96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2.495.582,40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DÂMBOVIȚA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60.931.781,99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31.995.847,30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GIURGIU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46.062.931,21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22.575.262,19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IALOMIȚA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12.681.942,48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6.101.471,34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PRAHOVA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85.693.230,61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41.756.351,64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ro-RO" sz="1000" b="1" dirty="0" smtClean="0">
                          <a:latin typeface="Trebuchet MS" pitchFamily="34" charset="0"/>
                        </a:rPr>
                        <a:t>TELEORMAN</a:t>
                      </a:r>
                      <a:endParaRPr lang="ro-RO" sz="10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31.187.591,62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15.197.136,12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ro-RO" sz="1200" b="1" dirty="0" smtClean="0">
                          <a:latin typeface="Trebuchet MS" pitchFamily="34" charset="0"/>
                        </a:rPr>
                        <a:t>TOTAL</a:t>
                      </a:r>
                      <a:endParaRPr lang="ro-RO" sz="1200" b="1" dirty="0">
                        <a:latin typeface="Trebuchet MS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266.102.616,51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132.329.097,98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1143000"/>
            <a:ext cx="6554919" cy="42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D.M.I. 1.1,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Operaţiunea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1.1.1 A1: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financiar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valoare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cuprinsă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1.065.000 - 6.375.000 lei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acordat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investiţii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întreprinderile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mijlocii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Apel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777749"/>
              </p:ext>
            </p:extLst>
          </p:nvPr>
        </p:nvGraphicFramePr>
        <p:xfrm>
          <a:off x="152397" y="762000"/>
          <a:ext cx="8839203" cy="3112643"/>
        </p:xfrm>
        <a:graphic>
          <a:graphicData uri="http://schemas.openxmlformats.org/drawingml/2006/table">
            <a:tbl>
              <a:tblPr/>
              <a:tblGrid>
                <a:gridCol w="381003"/>
                <a:gridCol w="881738"/>
                <a:gridCol w="2547262"/>
                <a:gridCol w="1002368"/>
                <a:gridCol w="1006559"/>
                <a:gridCol w="1115273"/>
                <a:gridCol w="1905000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 Contractelor de finanțare semnate în cadrul Axei 1, D.M.I. 1.1, </a:t>
                      </a:r>
                      <a:r>
                        <a:rPr lang="ro-RO" sz="1000" b="1" noProof="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ro-RO" sz="1000" b="1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1.1.2 b) Sprijin pentru implementarea standardelor </a:t>
                      </a:r>
                      <a:r>
                        <a:rPr lang="ro-RO" sz="1000" b="1" noProof="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internationale</a:t>
                      </a:r>
                      <a:endParaRPr lang="ro-RO" sz="1000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433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23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ARUNA CONSTRUCT SRL 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și prestigiului pe piață a firmei SC ARUNA CONSTRUCT SRL prin implementarea și certificarea sistemului de management al calității în conformitate cu SR EN ISO 9001:2008 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30.410,07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17.166,98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3S/600019/1/30.05.2014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HESPER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Dotarea laboratorului de încercări și etalonări cu echipamente și aparatură specializate, destinată pentru testarea motoarelor hidraulice orbitale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964.840,00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466.200,00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3S/600028/1/25.06.2014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U.M.C.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Dotarea laboratorului pentru managementul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prepress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S.C. U.M.C.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130.206,84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73.283,70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3S/600025/1/23.06.2014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25152293"/>
              </p:ext>
            </p:extLst>
          </p:nvPr>
        </p:nvGraphicFramePr>
        <p:xfrm>
          <a:off x="152402" y="4114800"/>
          <a:ext cx="8839201" cy="2387654"/>
        </p:xfrm>
        <a:graphic>
          <a:graphicData uri="http://schemas.openxmlformats.org/drawingml/2006/table">
            <a:tbl>
              <a:tblPr/>
              <a:tblGrid>
                <a:gridCol w="380998"/>
                <a:gridCol w="960666"/>
                <a:gridCol w="2468334"/>
                <a:gridCol w="1002375"/>
                <a:gridCol w="1006557"/>
                <a:gridCol w="1115268"/>
                <a:gridCol w="1905003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1.1.2 b)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Prahova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5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1868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HOCOLROM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întreprinderii prin implementarea și certificarea sistemului de management integrat de calitate - mediu în conformitate cu cerințele standardelor ISO 9001 si ISO 14001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Izvoarele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48.016,00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27.105,81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3S/600020/1/30.05.2014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830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0053287"/>
              </p:ext>
            </p:extLst>
          </p:nvPr>
        </p:nvGraphicFramePr>
        <p:xfrm>
          <a:off x="990600" y="1676400"/>
          <a:ext cx="6858001" cy="3501568"/>
        </p:xfrm>
        <a:graphic>
          <a:graphicData uri="http://schemas.openxmlformats.org/drawingml/2006/table">
            <a:tbl>
              <a:tblPr/>
              <a:tblGrid>
                <a:gridCol w="1752600"/>
                <a:gridCol w="1524000"/>
                <a:gridCol w="1905000"/>
                <a:gridCol w="1676401"/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Număr de Contracte de </a:t>
                      </a:r>
                      <a:r>
                        <a:rPr lang="ro-RO" sz="1000" b="1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endParaRPr lang="en-US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ARGEȘ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CĂLĂRAȘI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DÂMBOVIȚA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GIURGIU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IALOMIȚA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ro-RO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ro-RO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PRAHOVA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48.016,00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27.105,81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TELEORMAN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b="1" kern="12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  0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 </a:t>
                      </a:r>
                      <a:r>
                        <a:rPr lang="ro-RO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BUCUREȘTI-ILFOV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10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1.125.456,91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556.650,68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73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200" b="1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1.173.472,91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</a:rPr>
                        <a:t>583.756,49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1143000"/>
            <a:ext cx="6037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D.M.I. 1.1,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Operatiune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1.1.2 b)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implementarea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standardelor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07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8720061"/>
              </p:ext>
            </p:extLst>
          </p:nvPr>
        </p:nvGraphicFramePr>
        <p:xfrm>
          <a:off x="152401" y="685799"/>
          <a:ext cx="8839200" cy="5639164"/>
        </p:xfrm>
        <a:graphic>
          <a:graphicData uri="http://schemas.openxmlformats.org/drawingml/2006/table">
            <a:tbl>
              <a:tblPr/>
              <a:tblGrid>
                <a:gridCol w="294638"/>
                <a:gridCol w="1104900"/>
                <a:gridCol w="2357121"/>
                <a:gridCol w="1055713"/>
                <a:gridCol w="1006557"/>
                <a:gridCol w="1115270"/>
                <a:gridCol w="1905001"/>
              </a:tblGrid>
              <a:tr h="38100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Argeș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5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743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ACKO INVESTMENTS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servicii de consultanță specializată in vederea creșterii competitivității și consolidării societății SC ACKO INVESTMENTS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Rucăr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142.763,68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79.892,40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2C/700014/1/13.05.2014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MENTOR BUILDING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sporită și dezvoltare durabilă în cadrul  SC MENTOR BUILDING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288.920,00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162.400,00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2C/700046/1/13.05.2014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75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MENTOR TRADING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MENTOR TRADING SRL prin servicii de consultanță specializată pentru dezvoltare durabilă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285.200,00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161.000,00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2C/700148/1/30.05.2014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PRODINF SOFTWARE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PRODINF SOFTWARE SRL prin facilitatea accesului la servicii de consultanță pentru crearea unui nou serviciu inovativ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291.922,87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2C/700026/1/13.05.2014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75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PRAXIS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PRAXIS SRL prin servicii de consultanță specializată pentru dezvoltare durabila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292.640,00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165.200,00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2C/700169/1/30.05.2014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743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OFTALMO TERAPIA LIZ 2007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 servicii de consultanță pentru dezvoltarea afacerii și creșterea competitivității în activități de comerț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131.141,20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71.491,00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2C/700146/1/30.05.2014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970" marR="369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04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0701256"/>
              </p:ext>
            </p:extLst>
          </p:nvPr>
        </p:nvGraphicFramePr>
        <p:xfrm>
          <a:off x="152399" y="838200"/>
          <a:ext cx="8839202" cy="2931160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136140"/>
                <a:gridCol w="1203033"/>
                <a:gridCol w="1006557"/>
                <a:gridCol w="1115271"/>
                <a:gridCol w="1905001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Călărași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5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925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VELO SPORT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Diferențierea-soluție pentru creșterea  competitivității economice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Oltenița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257.884,00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144.270,00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2C/700042/1/13.05.2014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696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GREMI INTERNATIONAL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Achiziții de servicii de consultanță calificată în vederea dezvoltării durabile a activității SC GREMI INTERNATIONAL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80.360,80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43.548,47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2C/700038/1/13.05.2014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424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151101"/>
              </p:ext>
            </p:extLst>
          </p:nvPr>
        </p:nvGraphicFramePr>
        <p:xfrm>
          <a:off x="152400" y="762000"/>
          <a:ext cx="8839200" cy="5677132"/>
        </p:xfrm>
        <a:graphic>
          <a:graphicData uri="http://schemas.openxmlformats.org/drawingml/2006/table">
            <a:tbl>
              <a:tblPr/>
              <a:tblGrid>
                <a:gridCol w="294640"/>
                <a:gridCol w="1252220"/>
                <a:gridCol w="2574077"/>
                <a:gridCol w="1110785"/>
                <a:gridCol w="1020278"/>
                <a:gridCol w="1020278"/>
                <a:gridCol w="1566922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Operaţiunea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471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5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ANEPAL AMBALAJE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Creșterea competitivității economice a SC ANEPAL AMBALAJE SRL, prin achiziționarea de utilaje și echipamente tehnologizate necesare activității de producție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Merișani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1.039.162,40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585.382,00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4m/400627/1/22.11.2013 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D&amp;C AGRO BUILD TRUCKS SRL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Dezvoltarea firmei D&amp;C AGRO BUILD TRUCKS SRL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Pitești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1.512.102,11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851.518,65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4m/401179/1/16.06.2014 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CABI MOBILA PAL SRL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Achiziția de utilaje performante la SC </a:t>
                      </a:r>
                      <a:r>
                        <a:rPr lang="ro-RO" sz="1000" b="0" noProof="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Cabi</a:t>
                      </a: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Mobila Pal SRL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Bascov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1.884.894,40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1.061.965,91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4m/401135/1/16.04.2014 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MASTER CONSULT PROJECT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Diversificarea activității SC Master Consult Project prin  crearea unui sector productiv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Câmpulung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1.883.003,00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1.062.733,37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4m/400936/1/12.12.201,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19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ELECTROCLEM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Electroclem</a:t>
                      </a: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secția de produse prefabricate din beton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Popești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1.886.571,08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1.064.999,80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4m/400935/1/12.12.2013 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aflat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4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20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INVEST PROSPEED ESM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Creșterea capacității de producție prin achiziția de echipamente, utilaje și mijloace de transport tehnologic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Ștefănești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1.273.542,00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683.675,00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4m/401053/1/09.01.201,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  <a:endParaRPr lang="en-US" sz="10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 GLOBAL ANALYSIS DESIGN &amp; CONSULTING SRL</a:t>
                      </a:r>
                      <a:endParaRPr lang="ro-RO" sz="1000" b="0" noProof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Dezvoltarea societății GLOBAL ANALYSIS DESIGN &amp; CONSULTING SRL, prin achiziționarea de echipamente performante destinate producției de mobilă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0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Pitești</a:t>
                      </a:r>
                      <a:endParaRPr lang="ro-RO" sz="1000" b="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1.451.948,51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769.635,13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 de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nr.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4m/401038/1/09.01.201,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822" marR="398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32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4964051"/>
              </p:ext>
            </p:extLst>
          </p:nvPr>
        </p:nvGraphicFramePr>
        <p:xfrm>
          <a:off x="152400" y="685800"/>
          <a:ext cx="8839201" cy="3509585"/>
        </p:xfrm>
        <a:graphic>
          <a:graphicData uri="http://schemas.openxmlformats.org/drawingml/2006/table">
            <a:tbl>
              <a:tblPr/>
              <a:tblGrid>
                <a:gridCol w="368301"/>
                <a:gridCol w="1104900"/>
                <a:gridCol w="2062480"/>
                <a:gridCol w="1276692"/>
                <a:gridCol w="1006557"/>
                <a:gridCol w="1006557"/>
                <a:gridCol w="2013714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53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4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881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GAMMA VET IMPEX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GAMMA VET IMPEX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Hotarele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117.428,00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65.450,00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2C/700060/1/13.05.2014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9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LABEL PRINT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Planuri de viitor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Giurgiu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161.200,00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91.000,00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2C/700160/1/30.05.2014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9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DELTA GAS LNC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Reciclare pentru viitor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Mihăilești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162.200,00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2C/700036/1/13.05.2014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1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CORSARU ROSU SERVICE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Servicii de consultanță specializate pentru competitivitate în cadrul societății SC CORSARU ROSU SERVICE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Bolintin Vale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39.255,76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22.500,00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2C/700044/1/13.05.2014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6604966"/>
              </p:ext>
            </p:extLst>
          </p:nvPr>
        </p:nvGraphicFramePr>
        <p:xfrm>
          <a:off x="152400" y="4495800"/>
          <a:ext cx="8839200" cy="1828799"/>
        </p:xfrm>
        <a:graphic>
          <a:graphicData uri="http://schemas.openxmlformats.org/drawingml/2006/table">
            <a:tbl>
              <a:tblPr/>
              <a:tblGrid>
                <a:gridCol w="441961"/>
                <a:gridCol w="1252220"/>
                <a:gridCol w="1988820"/>
                <a:gridCol w="1325880"/>
                <a:gridCol w="957580"/>
                <a:gridCol w="1031240"/>
                <a:gridCol w="1841499"/>
              </a:tblGrid>
              <a:tr h="38099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Ialomița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87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499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HAMEI EXIM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Servicii de consultanță specializate pentru competitivitate în cadrul societății SC HAMEI EXIM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Movilița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299.214,29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167.500,00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2C/700011/1/13.05.2014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501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3049724"/>
              </p:ext>
            </p:extLst>
          </p:nvPr>
        </p:nvGraphicFramePr>
        <p:xfrm>
          <a:off x="152399" y="762000"/>
          <a:ext cx="8839200" cy="5668199"/>
        </p:xfrm>
        <a:graphic>
          <a:graphicData uri="http://schemas.openxmlformats.org/drawingml/2006/table">
            <a:tbl>
              <a:tblPr/>
              <a:tblGrid>
                <a:gridCol w="368299"/>
                <a:gridCol w="1104900"/>
                <a:gridCol w="2489202"/>
                <a:gridCol w="972819"/>
                <a:gridCol w="957580"/>
                <a:gridCol w="1041401"/>
                <a:gridCol w="1904999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Prahova</a:t>
                      </a:r>
                      <a:endParaRPr lang="en-US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62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36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INMAR GENERAL SERV CONSTRUCT SRL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și îmbunătățirea poziției pe piața afacerii în domeniul construcțiilor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151.280,00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2C/700027/1/13.05.2014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FOTO TECHNOLOGIES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FOTO TECHNOLOGIES SRL prin servicii de consultanță în afaceri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Ariceștii Rahtivani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123.500,00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67.741,93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2C/700174/1/30.05.2014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FILTRE AER CURAT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FILTRE AER CURAT SRL prin achiziționarea de servicii de consultanță externă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Gura Vadului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89.516,55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47.673,15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2C/700171/1/30.05.2014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CLASSIC SOLUTION CENTER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firmei SC CLASSIC SOLUTION CENTER SRL prin achiziționarea unui Plan de Afaceri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Măneciu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28.826,86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19.310,80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2C/700035/1/13.05.2014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IRIMAT CONS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Achiziție servicii de consultanță pentru dezvoltarea firmei SC IRIMAT CONS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168.400,00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2C/700030/1/13.05.2014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ABELARO 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serviciilor de consultanță în vederea elaborării unui plan de afaceri pentru introducerea pe piață a unor produse de calitate, la prețuri competitive și unui studiu comparativ pentru utilizarea unei soluții informatice în scopul creșterii competitivității și dezvoltării întreprinderii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Brazi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165.680,00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2C/700168/1/30.05.2014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0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IPSAR SA 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consultanță economică și tehnică pentru creșterea eficienței energetice a SC IPSAR SA și pentru dinamizarea vânzărilor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Vălenii de Munte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350.700,00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168.000,00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2C/700029/1/13.05.2014,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460" marR="274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722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8381639"/>
              </p:ext>
            </p:extLst>
          </p:nvPr>
        </p:nvGraphicFramePr>
        <p:xfrm>
          <a:off x="152399" y="838200"/>
          <a:ext cx="8839200" cy="2743200"/>
        </p:xfrm>
        <a:graphic>
          <a:graphicData uri="http://schemas.openxmlformats.org/drawingml/2006/table">
            <a:tbl>
              <a:tblPr/>
              <a:tblGrid>
                <a:gridCol w="368301"/>
                <a:gridCol w="1104900"/>
                <a:gridCol w="2357120"/>
                <a:gridCol w="1104900"/>
                <a:gridCol w="957580"/>
                <a:gridCol w="1117600"/>
                <a:gridCol w="1828799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Teleorman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253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655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UDALEX COM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 de afaceri privind dezvoltarea SC UDALEX COM SRL prin achiziționarea de echipamente de producție și construcție hală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210.800,00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118.650,00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2C/700022/1/13.05.2014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COMALAT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COMALAT SRL prin achiziționarea de servicii de consultanță de la consultanți externi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Alexandria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174.840,00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2C/700047/1/13.05.2014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31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8610611"/>
              </p:ext>
            </p:extLst>
          </p:nvPr>
        </p:nvGraphicFramePr>
        <p:xfrm>
          <a:off x="152399" y="761999"/>
          <a:ext cx="8839200" cy="5832131"/>
        </p:xfrm>
        <a:graphic>
          <a:graphicData uri="http://schemas.openxmlformats.org/drawingml/2006/table">
            <a:tbl>
              <a:tblPr/>
              <a:tblGrid>
                <a:gridCol w="368303"/>
                <a:gridCol w="1104900"/>
                <a:gridCol w="2504439"/>
                <a:gridCol w="957580"/>
                <a:gridCol w="957580"/>
                <a:gridCol w="1031240"/>
                <a:gridCol w="1915158"/>
              </a:tblGrid>
              <a:tr h="37216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8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20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KARPATEN OUTGOING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KARPATEN OUTGOING SRL prin achiziționarea de servicii de consultanță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290.240,00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164.500,00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2C/700.032/1/13.05.2014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1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VOX 2000 COM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VOX 2000 COM SRL, prin achiziția de servicii profesioniste de consultanță în managementul integrării activităților și proiectelor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36.693,00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2C/700.145/1/30.05.2014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3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MEDISANA LAB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Medisana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Lab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SRL, prin achiziția de servicii profesioniste de consultanță în managementul integrării activităților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53.630,00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2C/700.156/1/30.05.2014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IMPACT CONSULT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IMPACT CONSULT SRL prin achiziționarea de servicii de consultanță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45.140,00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2C/700.037/1/13.05.2014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62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INKASPRINT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INKASPRINT SRL, prin achiziția de servicii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externalizate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consultanță în managementul de proiect cu scopul implementării activității de procesare plăci tipografice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presensibile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2C/700.239/1/13.06.2014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6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WEBSTYLER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WEBSTYLER SRL prin achiziționarea de servicii de realizare studiu de marketing pentru dezvoltarea serviciilor de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relationship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marketing online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235.546,93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92.293,64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2C/700.019/1/13.05.2014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8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VILO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Servicii de consultanță specializată în managementul afacerii în vederea creșterii competitivității SC VILO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169.500,00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95.685,49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2C/700.043/1/13.05.2014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5291" marR="252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47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6846826"/>
              </p:ext>
            </p:extLst>
          </p:nvPr>
        </p:nvGraphicFramePr>
        <p:xfrm>
          <a:off x="152400" y="762000"/>
          <a:ext cx="8839200" cy="5568680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504440"/>
                <a:gridCol w="1031240"/>
                <a:gridCol w="883920"/>
                <a:gridCol w="1031240"/>
                <a:gridCol w="1915160"/>
              </a:tblGrid>
              <a:tr h="26802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02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91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MAP ADVERTISING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MAP ADVERTISING SRL prin realizarea unui studiu de marketing cu privire la producția de material video pentru utilizare în marketing viral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239.968,07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94.072,80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2C/700.041/1/13.05.2014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47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GMP ADVERTISING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GMP Advertising SRL prin realizarea unui studiu de marketing cu privire la marketingul social în Romania în vederea dezvoltării unei noi linii de business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245.494,51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96.296,74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2C/700.012/1/13.05.2014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NEKSOS SISTEM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Elaborare plan de afaceri pentru dezvoltarea unei linii de fabricare a articolelor din material plastic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209.312,00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118.160,00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2C/700.167/1/30.05.2014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69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ON AIR STUDIO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societății SC ON AIR STUDIO SRL prin achiziționarea de servicii de consultanță externă în vederea dezvoltării strategiei de marketing a companiei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243.836,58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95.629,56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2C/700.024/1/13.05.2014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CHRONOS TRADE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CHRONOS TRADE SRL prin achiziționarea de servicii de consultanță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285.960,00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99.960,00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2C/700.237/1/13.06.2014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2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EMASTER SOLUTIONS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EMASTER SOLUTIONS SRL prin achiziționarea de servicii de consultanță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174.840,00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2C/700.154/1/30.05.2014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MARBO TRADE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MARBO TRADE SRL prin achiziționarea de servicii de consultanță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294.640,00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99.960,00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2C/700.013/1/13.05.2014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268" marR="282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69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234192"/>
              </p:ext>
            </p:extLst>
          </p:nvPr>
        </p:nvGraphicFramePr>
        <p:xfrm>
          <a:off x="152400" y="762000"/>
          <a:ext cx="8839200" cy="5295430"/>
        </p:xfrm>
        <a:graphic>
          <a:graphicData uri="http://schemas.openxmlformats.org/drawingml/2006/table">
            <a:tbl>
              <a:tblPr/>
              <a:tblGrid>
                <a:gridCol w="294640"/>
                <a:gridCol w="1031240"/>
                <a:gridCol w="2357120"/>
                <a:gridCol w="1040647"/>
                <a:gridCol w="1005476"/>
                <a:gridCol w="1128877"/>
                <a:gridCol w="1981200"/>
              </a:tblGrid>
              <a:tr h="35160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160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71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PRODINF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PRODINF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297.060,00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167.300,00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2C/700.031/1/13.05.2014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3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GRUPUL DE PRESA ROMAN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circuitului informațional în paralel cu extinderea afacerii la SC GRUPUL DE PRESĂ ROMAN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311.771,34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168.000,00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2C/700.172/1/30.05.2014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3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PHONETASTIC GSM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PHONETASTIC GSM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174.840,00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2C/700.158/1/30.05.2014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71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PIETRE EDIL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PIETRE EDIL SRL prin achiziționarea de servicii de consultanță externă specializate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104.780,00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59.150,00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2C/700.040/1/13.05.2014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IVATHERM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 de afaceri și elaborarea de strategii de mediatizare și planuri de promovare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191.720,00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107.100,00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2C/700.017/1/13.05.2014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62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GALED SYSTEM SECURITY GSS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 servicii de consultanță pentru realizarea strategie inovativă în cadrul S.C.GALED SYSTEM SECURITY GSS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278.417,20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153.671,00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2C/700.159/1/30.05.2014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8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E-ONE CONSTRUCT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Elaborare strategie inovativă în cadrul SC E-ONE CONSTRUCT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304.860,20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169.998,50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2C/700.157/1/30.05.2014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9235" marR="39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18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4772321"/>
              </p:ext>
            </p:extLst>
          </p:nvPr>
        </p:nvGraphicFramePr>
        <p:xfrm>
          <a:off x="152400" y="762000"/>
          <a:ext cx="8839200" cy="5794606"/>
        </p:xfrm>
        <a:graphic>
          <a:graphicData uri="http://schemas.openxmlformats.org/drawingml/2006/table">
            <a:tbl>
              <a:tblPr/>
              <a:tblGrid>
                <a:gridCol w="294640"/>
                <a:gridCol w="1104900"/>
                <a:gridCol w="2283460"/>
                <a:gridCol w="1040644"/>
                <a:gridCol w="1005477"/>
                <a:gridCol w="1128879"/>
                <a:gridCol w="1981200"/>
              </a:tblGrid>
              <a:tr h="28039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3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56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MEDICAMED MARKET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servicii de consultanță privind elaborarea unei strategii pentru soluții inovative și crearea de noi produse la SC MEDICAMED MARKET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211.544,00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119.000,00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2C/700.034/1/13.05.2014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VENT CONSULTING TEAM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 pentru consultanță în vederea elaborării de strategii pentru soluții inovative și crearea de noi servicii și produse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253.580,00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2C/700.045/1/13.05.2014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BIP TELECOM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 pentru elaborare strategie inovativă prin fonduri europene în cadrul SC BIP TELECOM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304.730,00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169.995,00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2C/700.152/1/30.05.2014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823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TELEVOICE GRUP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Planificarea strategică a afacerii pentru dezvoltarea și creșterea competitivității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Televoice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Grup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206.111,14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112.890,02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2C/700.149/1/30.05.2014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0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STARBYTE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Diferențierea și inovația în servicii - achiziția de servicii de consultanță necesare dezvoltării, eficientizării și optimizării activității în cadrul SC STARBYTE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300.219,92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169.478,99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2C/700.015/1/13.05.2014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6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LEMON STUDIO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 pentru consultanță pentru firma SC LEMON STUDIO SRL, prin achiziția de studiu de management pentru proiecte de investiții în domeniul marketingului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21.440,91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11.123,74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2C/700.021/1/13.05.2014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RESOURCING INNOVATION SRL (fost SC BIZZAR MEDIA SRL)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Consultanță pentru dezvoltare competitivă a unui produs software de către SC BIZZAR MEDIA SRL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134.168,00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2C/700.170/1/30.05.2014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573" marR="295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131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5650402"/>
              </p:ext>
            </p:extLst>
          </p:nvPr>
        </p:nvGraphicFramePr>
        <p:xfrm>
          <a:off x="152399" y="762000"/>
          <a:ext cx="8839202" cy="5699562"/>
        </p:xfrm>
        <a:graphic>
          <a:graphicData uri="http://schemas.openxmlformats.org/drawingml/2006/table">
            <a:tbl>
              <a:tblPr/>
              <a:tblGrid>
                <a:gridCol w="368301"/>
                <a:gridCol w="1178560"/>
                <a:gridCol w="2136140"/>
                <a:gridCol w="1040646"/>
                <a:gridCol w="1005477"/>
                <a:gridCol w="1128877"/>
                <a:gridCol w="1981201"/>
              </a:tblGrid>
              <a:tr h="272024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0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095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OLI PROD SERV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Studiu comparativ și elaborarea unei strategii de marketing pentru extinderea activității companiei în domeniul comerțului electronic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321.642,68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168.249,90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2C/700.332/1/23.06.2014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7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DIGITAL CUBE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Consultanță pentru introducerea distribuției digitale a produselor companiei SC DIGI CUBE SRL.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98.568,00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47.355,00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2C/700363/1/30.06.2014,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7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GOLD VOYAGE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GOLD VOYAGE SRL prin achiziționarea de servicii de consultanță externă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144.460,00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2C/700.147/1/30.05.2014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95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E-INVEST MARKETING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întreprinderii E-INVEST MARKETING SRL prin realizare strategie pentru dezvoltare servicii tip cercetare de piață online și studiu comparativ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301.692,00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169.960,00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2C/700.155/1/30.05.2014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7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APOSTROF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APOSTROF SRL prin achiziționarea de servicii de consultanță externă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132.060,00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73.500,00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2C/700.016/1/13.05.2014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76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PERFECT TOUR SRL 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societății  PERFECT TOUR SRL prin achiziția de servicii specializate de consultanță externă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165.893,40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93.649,50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2C/700.165/1/30.05.2014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TOP MANAGEMENT SOLUTIONS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firmei SC TOP MANAGEMENT SOLUTIONS SRL prin achiziționarea de servicii de consultanță externă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129.580,00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72.100,00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2C/700.153/1/30.05.2014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690" marR="28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14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2912102"/>
              </p:ext>
            </p:extLst>
          </p:nvPr>
        </p:nvGraphicFramePr>
        <p:xfrm>
          <a:off x="152401" y="762000"/>
          <a:ext cx="8839200" cy="5763281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283460"/>
                <a:gridCol w="975343"/>
                <a:gridCol w="1005343"/>
                <a:gridCol w="1196853"/>
                <a:gridCol w="1905001"/>
              </a:tblGrid>
              <a:tr h="276148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14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665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GHP MANAGEMENT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Accesarea de servicii de consultanță specializată în vederea creșterii competitivității pe piață a societății GHP MANAGEMENT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306.741,68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169.999,90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2C/700.151/1/30.05.2014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0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GODMOTHER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Studiu comparativ și elaborarea strategiei de marketing pentru extinderea activității companiei prin vânzarea de servicii de administrare pagini web, cu management de conținut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307.030,52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160.001,10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2C/700.033/1/13.05.2014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9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MANUFACTURING NECESARY CONSTRUCTION COMPANY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Contractarea unor servicii de consultanță pentru întocmirea unui plan de afaceri pentru creșterea competitivității societății MA NE CO COMP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157.140,00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74.970,00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2C/700.228/1/13.06.2014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4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AVIATIA UTILITARA BUCURESTI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Consultanță pentru realizarea și promovarea unui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apart-hotel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301.940,00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168.700,00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2C/700.247/1/16.06.2014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45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IBC PERFORM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Consultanță pentru editarea unei reviste online despre achiziții publice și parteneriat public privat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103.168,00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56.840,00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2C/700.150/1/30.05.2014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88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TOMEXIM PRO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servicii de consultanță externă pentru planul de extindere a activității firmei SC TOMEXIM PRO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124.000,00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2C/700.161/1/30.05.2014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4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EURAMA TARGET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Achiziții de servicii de consultanța externă pentru planul de extindere a activității firmei SC EURAMA TARGET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124.000,00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2C/700.023/1/13.05.2014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125" marR="291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330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342590"/>
              </p:ext>
            </p:extLst>
          </p:nvPr>
        </p:nvGraphicFramePr>
        <p:xfrm>
          <a:off x="152399" y="762001"/>
          <a:ext cx="8839202" cy="5798312"/>
        </p:xfrm>
        <a:graphic>
          <a:graphicData uri="http://schemas.openxmlformats.org/drawingml/2006/table">
            <a:tbl>
              <a:tblPr/>
              <a:tblGrid>
                <a:gridCol w="368302"/>
                <a:gridCol w="1178560"/>
                <a:gridCol w="2491739"/>
                <a:gridCol w="896620"/>
                <a:gridCol w="957580"/>
                <a:gridCol w="1041400"/>
                <a:gridCol w="1905001"/>
              </a:tblGrid>
              <a:tr h="25088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1.3,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1.3.2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consultantã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urilor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088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2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SCALA TARGET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Achiziția de servicii de consultanță externă pentru planul de extindere a activității firmei SC SCALA TARGET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124.000,00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2C/700.010/1/13.05.2014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3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ENERCONSTRUCT SERVICII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ENERCONSTRUCT SERVICII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57.908,00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31.990,00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2C/700.173/1/30.05.2014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1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POPAESCU &amp;CO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în cadrul SC POPĂESCU &amp;CO SRL din Municipiul 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152.787,00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85.550,00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2C/700.025/1/13.05.2014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9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ARCO EXPERT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 pentru consultanță pentru firma SC ARCO EXPERT SRL, prin achiziția de studiu de management pentru proiectele de investiții pe următorii  3 ani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21.440,90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11.123,73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2C/700.331/1/23.06.2014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9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DANIMATED STUDIO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Danimed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Studio SRL prin implementarea proiectului - Consultanță pentru competitivitate prin Inovare (CCI)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80.988,00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45.437,00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2C/700.162/1/30.05.2014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3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ALCOR INVEST 2000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Elaborarea unui plan de dezvoltare și stimulare a resurselor umane la SC Alcor Invest 2000 SRL în vederea extinderii afacerii și realizarea unui studiu de marketing pentru distribuția automatelor de tip snack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food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303.142,86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170.000,00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2C/700.166/1/30.05.2014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AEG INTERNATIONAL SERVICII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AEG INTERNATIONAL SERVICII SRL prin achiziția de consultanță profesională în vederea elaborării și implementării de servicii inovative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ecoeficiente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228.200,00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126.000,00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2C/700.028/1/13.05.2014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7073" marR="270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0323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71584"/>
              </p:ext>
            </p:extLst>
          </p:nvPr>
        </p:nvGraphicFramePr>
        <p:xfrm>
          <a:off x="152399" y="762000"/>
          <a:ext cx="8839202" cy="5762899"/>
        </p:xfrm>
        <a:graphic>
          <a:graphicData uri="http://schemas.openxmlformats.org/drawingml/2006/table">
            <a:tbl>
              <a:tblPr/>
              <a:tblGrid>
                <a:gridCol w="297115"/>
                <a:gridCol w="1102425"/>
                <a:gridCol w="2423712"/>
                <a:gridCol w="1201128"/>
                <a:gridCol w="1015600"/>
                <a:gridCol w="1015600"/>
                <a:gridCol w="1783622"/>
              </a:tblGrid>
              <a:tr h="45326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03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35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CLEMANS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la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Clemans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Bascov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2.204.499,20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1.064.853,27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4m/401039/1/09.01.2014,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43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GRUP INDUSTRIAL FILLER SI PULBERI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sectorului productiv la SC GRUP INDUSTRIAL FILLER SI PULBERI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jud. Vâlcea, Tomșani (vechea locație de implementare</a:t>
                      </a:r>
                      <a:r>
                        <a:rPr lang="ro-RO" sz="1000" baseline="0" noProof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era </a:t>
                      </a:r>
                      <a:r>
                        <a:rPr lang="ro-RO" sz="1000" baseline="0" noProof="0" dirty="0" err="1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ro-RO" sz="1000" noProof="0" dirty="0" err="1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Topoloveni</a:t>
                      </a:r>
                      <a:r>
                        <a:rPr lang="ro-RO" sz="1000" noProof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endParaRPr lang="ro-RO" sz="1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1.899.498,14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1.055.557,87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4m/401046/1/09.01.2014,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SUMMER TRADING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utilaje pentru construcții de către SC SUMMER TRADING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1.735.638,17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979.795,74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4m/401051/1/09.01.2014,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12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TOTAL AUTO COMARO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activității productive a SC TOTAL AUTO COMARO SA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1.729.941,09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976.327,45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4m/400408/1/06.11.2013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86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ARDACO TEHNIC METAL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și a productivității SC ARDACO TEHNIC METAL SRL prin achiziția de tehnologii de producție performante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1.636.736,72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885.151,00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4m/4000401/1/06.11.2013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52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GESIROM ENTERPRISE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tehnologică a SC GESIROM ENTERPRISE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Bascov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1.102.021,13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618.993,00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4m/400398/1/06.11.2013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52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DELTA PLAST HOLDING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SC DELTA PLAST HOLDING SRL în vederea creșterii competitivității societății și câștigării de noi cote de piață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2.327.162,06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1.062.063,45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4m/400406/1/06.11.2013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1969" marR="51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822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64025848"/>
              </p:ext>
            </p:extLst>
          </p:nvPr>
        </p:nvGraphicFramePr>
        <p:xfrm>
          <a:off x="152399" y="762000"/>
          <a:ext cx="8839201" cy="5716205"/>
        </p:xfrm>
        <a:graphic>
          <a:graphicData uri="http://schemas.openxmlformats.org/drawingml/2006/table">
            <a:tbl>
              <a:tblPr/>
              <a:tblGrid>
                <a:gridCol w="371396"/>
                <a:gridCol w="1114185"/>
                <a:gridCol w="2228370"/>
                <a:gridCol w="1188464"/>
                <a:gridCol w="965627"/>
                <a:gridCol w="1066159"/>
                <a:gridCol w="1905000"/>
              </a:tblGrid>
              <a:tr h="30118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 Contractelor de finanțare semnate în cadrul Axei 1, D.M.I. 1.3, Operațiunea 1.3.2 Sprijin pentru </a:t>
                      </a:r>
                      <a:r>
                        <a:rPr lang="ro-RO" sz="1000" b="1" noProof="0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consultanțã</a:t>
                      </a:r>
                      <a:r>
                        <a:rPr lang="ro-RO" sz="1000" b="1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acordat IMM-urilor (Apel2)</a:t>
                      </a:r>
                      <a:endParaRPr lang="ro-RO" sz="1000" noProof="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noProof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ro-RO" sz="1200" noProof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11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AGROMEC STEFANESTI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Consultanță în cadrul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Agromec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Ștefănești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Comuna Ștefăneștii de Jos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210.800,00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119.000,00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2C/700.144/1/30.05.2014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GLOBE MEDIA ADVERTISING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Facilitarea accesului Globe Media Advertising la servicii de consultanță pentru crearea unui nou serviciu și stimularea resurselor umane implicate în furnizarea noului serviciu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Jilava, Comuna Jilava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297.968,58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167.700,00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2C/700.020/1/13.05.2014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9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GREEN AGENCY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GREEN AGENCY SRL prin achiziția unui studiu de marketing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Tămași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Comuna Corbeanca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90.520,00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2C/700.164/1/30.05.2014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6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KRONECT COMUNICATII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servicii de consultanță externă în vederea creșterii competitivității SC KRONECT COMUNICAȚII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Tunari, Comuna Tunari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306.741,68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169.999,90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2C/700.018/1/13.05.2014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HI-EXPERT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societății HI-EXPERT prin îmbunătățirea strategiei de marketing și management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Roșu, Comuna Chiajna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215.760,00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120.400,00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2C/700.163/1/30.05.2014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3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E-BODA DISTRIBUTION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E-BODA DISTRIBUTION SRL prin achiziția de consultanță de management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Sat Roșu, Comuna Chiajna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62.248,00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34.300,00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2C/700.234/1/13.06.2014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9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OPERATIONS RESEARCH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Servicii informaționale de sprijin pentru comunitățile locale și micii antreprenori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293.012,00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165.410,00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2C/700.039/1/13.05.2014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582" marR="325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230878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4231104"/>
              </p:ext>
            </p:extLst>
          </p:nvPr>
        </p:nvGraphicFramePr>
        <p:xfrm>
          <a:off x="838200" y="1676400"/>
          <a:ext cx="7289799" cy="3680460"/>
        </p:xfrm>
        <a:graphic>
          <a:graphicData uri="http://schemas.openxmlformats.org/drawingml/2006/table">
            <a:tbl>
              <a:tblPr/>
              <a:tblGrid>
                <a:gridCol w="2079305"/>
                <a:gridCol w="1822450"/>
                <a:gridCol w="2079305"/>
                <a:gridCol w="1308739"/>
              </a:tblGrid>
              <a:tr h="54864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Număr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Contracte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semnate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 totală proiect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 nerambursabilă solicitată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ARGEȘ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1.432.587,75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804.383,40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CĂLĂRAȘI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338.244,80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187.818,47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DÂMBOVIȚA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r>
                        <a:rPr lang="ro-RO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GIURGIU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480.083,76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269.950,00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IALOMIȚA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299.214,29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167.500,00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PRAHOVA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1.077.903,41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573.625,88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TELEORMAN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385.640,00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216.650,00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BUCUREȘTI-ILFOV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10.901.154,10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5.749.224,51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14.914.828,11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7.969.152,26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1143000"/>
            <a:ext cx="7010400" cy="2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Axa 1, D.M.I. 1.3, Operațiunea 1.3.2 Sprijin pentru </a:t>
            </a:r>
            <a:r>
              <a:rPr lang="ro-RO" sz="1000" b="1" dirty="0" err="1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consultanțã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acordat IMM-urilor (Apel2)</a:t>
            </a:r>
            <a:endParaRPr lang="ro-RO" sz="10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4118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55014300"/>
              </p:ext>
            </p:extLst>
          </p:nvPr>
        </p:nvGraphicFramePr>
        <p:xfrm>
          <a:off x="152399" y="762000"/>
          <a:ext cx="8839202" cy="5559119"/>
        </p:xfrm>
        <a:graphic>
          <a:graphicData uri="http://schemas.openxmlformats.org/drawingml/2006/table">
            <a:tbl>
              <a:tblPr/>
              <a:tblGrid>
                <a:gridCol w="371394"/>
                <a:gridCol w="1114185"/>
                <a:gridCol w="2376928"/>
                <a:gridCol w="1039907"/>
                <a:gridCol w="965627"/>
                <a:gridCol w="1039907"/>
                <a:gridCol w="1931254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Argeș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77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5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76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LAS VEGAS-MI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Upgradarea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conectivității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îmbunătățirea infrastructurii TIC la Las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Vegas-MI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137.415,25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79.680,38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3.1.1/206/1/30.06.2014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40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PANEURO PIESE SI ACCESORII AUTO SRL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Accesul SC PANEURO PIESE și ACCESORII AUTO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129.514,28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77.743,80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3.1.1/211/1/30.06.2014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8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ALPITEX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îmbunătățirea infrastructurii IT în cadrul SC ALPITEX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Albota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130.273,16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73.614,60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3.1.1/140/1/27.06.2014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8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MUSA-PITESTI '96 SRL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MUSA-PITEȘTI '96 SRL prin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upgradarea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legăturii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139.206,74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58.399,65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3.1.1/188/1/30.06.2014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6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EURO TEHNO GROUP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EURO TEHNO GROUP SRL prin accesul la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143.080,50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98.529,75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3.1.1/193/1/30.06.2014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601" marR="506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45440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4491997"/>
              </p:ext>
            </p:extLst>
          </p:nvPr>
        </p:nvGraphicFramePr>
        <p:xfrm>
          <a:off x="152401" y="761999"/>
          <a:ext cx="8839200" cy="2413096"/>
        </p:xfrm>
        <a:graphic>
          <a:graphicData uri="http://schemas.openxmlformats.org/drawingml/2006/table">
            <a:tbl>
              <a:tblPr/>
              <a:tblGrid>
                <a:gridCol w="371396"/>
                <a:gridCol w="1249125"/>
                <a:gridCol w="1988820"/>
                <a:gridCol w="1252220"/>
                <a:gridCol w="875787"/>
                <a:gridCol w="1186693"/>
                <a:gridCol w="1915159"/>
              </a:tblGrid>
              <a:tr h="381001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Călărași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736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367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CABINET MEDICAL DR. GHITA LIVIU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Mărirea gradului de utilizare IT&amp;C în cadrul S.C. CABINET MEDICAL Dr. Ghiță Liviu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106.793,14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68.899,95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3.1.1/210/1/30.06.2014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RAMVAS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Marirea gradului de utilizare IT&amp;C în cadrul SC RAMVAS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Călărași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120.068,58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82.152,45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3.1.1/204/1/30.06.2014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948153"/>
              </p:ext>
            </p:extLst>
          </p:nvPr>
        </p:nvGraphicFramePr>
        <p:xfrm>
          <a:off x="152399" y="3505201"/>
          <a:ext cx="8839201" cy="2953410"/>
        </p:xfrm>
        <a:graphic>
          <a:graphicData uri="http://schemas.openxmlformats.org/drawingml/2006/table">
            <a:tbl>
              <a:tblPr/>
              <a:tblGrid>
                <a:gridCol w="391116"/>
                <a:gridCol w="1251568"/>
                <a:gridCol w="1966657"/>
                <a:gridCol w="1252220"/>
                <a:gridCol w="883920"/>
                <a:gridCol w="1178560"/>
                <a:gridCol w="1915160"/>
              </a:tblGrid>
              <a:tr h="43234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Dâmbovița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14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798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AMIRAS C&amp;L IMPEX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 infrastructură IT și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conexiune Internet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Aninoasa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162.756,20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93.127,50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3.1.1/196/1/30.06.2014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32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N&amp;L PREST COM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infrastructurii TIC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Târgoviște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122.846,79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89.162,99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3.1.1/190/1/30.06.2014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65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E-LABORATOR FEERIA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Sprijinirea accesului la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la serviciile conexe a SC E-LABORATOR FEERIA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Băleni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117.006,40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84.924,00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3.1.1/203/1/30.06.2014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7021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8432242"/>
              </p:ext>
            </p:extLst>
          </p:nvPr>
        </p:nvGraphicFramePr>
        <p:xfrm>
          <a:off x="152401" y="762000"/>
          <a:ext cx="8839199" cy="4541729"/>
        </p:xfrm>
        <a:graphic>
          <a:graphicData uri="http://schemas.openxmlformats.org/drawingml/2006/table">
            <a:tbl>
              <a:tblPr/>
              <a:tblGrid>
                <a:gridCol w="368299"/>
                <a:gridCol w="1178560"/>
                <a:gridCol w="2110740"/>
                <a:gridCol w="1066800"/>
                <a:gridCol w="1066800"/>
                <a:gridCol w="1143000"/>
                <a:gridCol w="1905000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Ialomița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629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3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5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9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PRIMPREST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Primprest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 prin creșterea utilizării TIC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37.393,44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26.762,40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3.1.1/208/1/30.06.2014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7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9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CONCIVIC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SC CONCIVIC SRL prin creșterea utilizării tehnologiei informației și comunicațiilor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100.599,84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61.751,65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3.1.1/200/1/30.06.2014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7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9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SPATARELU FIX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microîntreprinderii SC SPATARELU FIX SRL prin intensificarea utilizării TIC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34.804,94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21.513,15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3.1.1/189/1/30.06.2014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292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9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PUNCT ADVERTISING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economică a SC PUNCT ADVERTISING SRL prin utilizarea tehnologiei informației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Slobozia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94.743,26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65.299,30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3.1.1/143/1/27.06.2014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2037" marR="620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662692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9317465"/>
              </p:ext>
            </p:extLst>
          </p:nvPr>
        </p:nvGraphicFramePr>
        <p:xfrm>
          <a:off x="152401" y="762000"/>
          <a:ext cx="8839199" cy="5297306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186939"/>
                <a:gridCol w="1143000"/>
                <a:gridCol w="914400"/>
                <a:gridCol w="1059181"/>
                <a:gridCol w="1988819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</a:t>
                      </a: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09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6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71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MEDITERRANEAN HOLIDAYS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Internetul o șansă dezvoltării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99.498,84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70.380,90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3.1.1/202/1/30.06.2014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DEPACO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 infrastructura TIC - DEPACO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Băicoi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199.633,80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98.612,04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3.1.1/191/1/30.06.2014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9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Asociația Liga Mini Fotbal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Conectare la Internet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achiziționare echipamente conexe pentru Asociația Liga Mini Fotbal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114.371,40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87.623,26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3.1.1/209/1/30.06.2014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1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SC METATOOLS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acces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infrastructură IT la SC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Metatools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109.355,60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77.481,00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3.1.1/194/1/30.06.2014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457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PRAM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infrastructurii tehnologiei informaționale și a comunicațiilor pentru SC PRAM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Plopeni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101.841,20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73.917,00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3.1.1/192/1/30.06.2014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39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INDUSTRIAL CONEX VMC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acces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infrastructură IT la SC Industrial Conex VMC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106.925,20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75.537,00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3.1.1/197/1/30.06.2014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91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B&amp;B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Eficiență operațională prin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upgradarea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conexiunii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consolidarea infrastructurii TIC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Bănești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142.349,52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85.605,75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3.1.1/195/1/30.06.2014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725" marR="427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825394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3951818"/>
              </p:ext>
            </p:extLst>
          </p:nvPr>
        </p:nvGraphicFramePr>
        <p:xfrm>
          <a:off x="152401" y="762000"/>
          <a:ext cx="8839199" cy="5708573"/>
        </p:xfrm>
        <a:graphic>
          <a:graphicData uri="http://schemas.openxmlformats.org/drawingml/2006/table">
            <a:tbl>
              <a:tblPr/>
              <a:tblGrid>
                <a:gridCol w="294640"/>
                <a:gridCol w="1305559"/>
                <a:gridCol w="2133600"/>
                <a:gridCol w="990600"/>
                <a:gridCol w="990600"/>
                <a:gridCol w="1066800"/>
                <a:gridCol w="2057400"/>
              </a:tblGrid>
              <a:tr h="3810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Prahova</a:t>
                      </a:r>
                      <a:endParaRPr lang="en-US" sz="12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04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7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53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CORD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și performanță în cadrul SC CORD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Blejoi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134.698,72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84.440,25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3.1.1/198/1/30.06.2014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64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ISYS PROFESSIONAL SRL 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Upgrade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acces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și infrastructură IT la SC ISYS PROFESSIONAL SRL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64.687,70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46.046,25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3.1.1/138/1/27.06.2014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9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TOTAL AQUA DISTRIBUTION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și eficiență prin utilizarea de servicii și echipamente TIC performante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Bănești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136.796,80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87.516,00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3.1.1/199/1/30.06.2014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Asociația Mutuală AMUS France Roumanie </a:t>
                      </a:r>
                      <a:endParaRPr lang="ro-RO" sz="1000" noProof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Deschide lumea 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Câmpina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123.352,10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87.188,63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3.1.1/205/1/30.06.2014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TEHNOINSTRUMENT IMPEX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Internet rapid pentru afaceri mai bune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137.767,10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99.722,25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nnr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3.1.1/207/1/30.06.2014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9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INDUSTRIAL CRUMAN SRL</a:t>
                      </a:r>
                      <a:endParaRPr lang="ro-RO" sz="1000" noProof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Industrial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Cruman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SRL prin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upgradarea</a:t>
                      </a: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infrastructurii TIC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Ploiești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137.476,32</a:t>
                      </a:r>
                      <a:endParaRPr lang="en-US" sz="1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98.881,20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3.1.1/142/1/27.06.2014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29367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5783952"/>
              </p:ext>
            </p:extLst>
          </p:nvPr>
        </p:nvGraphicFramePr>
        <p:xfrm>
          <a:off x="152399" y="838200"/>
          <a:ext cx="8839202" cy="2754522"/>
        </p:xfrm>
        <a:graphic>
          <a:graphicData uri="http://schemas.openxmlformats.org/drawingml/2006/table">
            <a:tbl>
              <a:tblPr/>
              <a:tblGrid>
                <a:gridCol w="368301"/>
                <a:gridCol w="1104900"/>
                <a:gridCol w="2184400"/>
                <a:gridCol w="1066800"/>
                <a:gridCol w="1066800"/>
                <a:gridCol w="1066800"/>
                <a:gridCol w="1981201"/>
              </a:tblGrid>
              <a:tr h="376599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Județul Teleorman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5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310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LORENZZO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SC LORENZZO SRL prin conectarea la internet </a:t>
                      </a:r>
                      <a:r>
                        <a:rPr lang="ro-RO" sz="1000" noProof="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broadband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Zimnicea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128.934,58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93.581,55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3.1.1/139/1/27.06.2014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40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NELDY IMPEX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infrastructurii TIC pentru NELDY IMPEX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Zimnicea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113.068,78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73.358,55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3.1.1/141/1/27.06.2014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14774548"/>
              </p:ext>
            </p:extLst>
          </p:nvPr>
        </p:nvGraphicFramePr>
        <p:xfrm>
          <a:off x="152400" y="3886200"/>
          <a:ext cx="8839200" cy="1866116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184400"/>
                <a:gridCol w="1066800"/>
                <a:gridCol w="1066800"/>
                <a:gridCol w="1132840"/>
                <a:gridCol w="1915160"/>
              </a:tblGrid>
              <a:tr h="398547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3.1,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Operatiune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3.1.1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Sprijinirea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accesului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broadband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la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serviciile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conexe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(Apel2)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București-Ilfov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52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2104"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Fundația EMMA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Implicare socială prin dezvoltarea infrastructurii TIC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București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105.400,00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76.451,25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2TIC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3.1.1/201/1/30.06.2014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314" marR="653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78078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658763"/>
              </p:ext>
            </p:extLst>
          </p:nvPr>
        </p:nvGraphicFramePr>
        <p:xfrm>
          <a:off x="1066800" y="1524000"/>
          <a:ext cx="7086600" cy="3642917"/>
        </p:xfrm>
        <a:graphic>
          <a:graphicData uri="http://schemas.openxmlformats.org/drawingml/2006/table">
            <a:tbl>
              <a:tblPr/>
              <a:tblGrid>
                <a:gridCol w="1981058"/>
                <a:gridCol w="1854577"/>
                <a:gridCol w="1678090"/>
                <a:gridCol w="1572875"/>
              </a:tblGrid>
              <a:tr h="5392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Număr de Contracte de finanțare semnate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 totală proiect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 nerambursabilă solicitată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72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ARGEȘ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679.489,93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387.968,18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CĂLĂRAȘI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226.861,72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151.052,40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DÂMBOVIȚA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402.609,39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267.214,49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GIURGIU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dirty="0" smtClean="0">
                          <a:latin typeface="Trebuchet MS" panose="020B0603020202020204" pitchFamily="34" charset="0"/>
                        </a:rPr>
                        <a:t>0</a:t>
                      </a:r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dirty="0" smtClean="0">
                          <a:latin typeface="Trebuchet MS" panose="020B0603020202020204" pitchFamily="34" charset="0"/>
                        </a:rPr>
                        <a:t>0</a:t>
                      </a:r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000" dirty="0" smtClean="0">
                          <a:latin typeface="Trebuchet MS" panose="020B0603020202020204" pitchFamily="34" charset="0"/>
                        </a:rPr>
                        <a:t>0</a:t>
                      </a:r>
                      <a:endParaRPr lang="en-US" sz="1000" dirty="0"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IALOMIȚA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267.541,48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175.326,50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PRAHOVA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1.608.754,30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1.072.951,53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TELEORMAN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242.003,36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166.940,10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BUCUREȘTI-ILFOV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105.400,00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76.451,25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3.532.660,18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2.297.904,45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4005" y="990600"/>
            <a:ext cx="6240811" cy="256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fontAlgn="auto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D.M.I. 3.1,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Operatiune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3.1.1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Sprijinirea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accesului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broadband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serviciile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err="1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conexe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000" b="1" dirty="0" err="1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Apel</a:t>
            </a:r>
            <a:r>
              <a:rPr lang="ro-RO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77613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3831166"/>
              </p:ext>
            </p:extLst>
          </p:nvPr>
        </p:nvGraphicFramePr>
        <p:xfrm>
          <a:off x="152400" y="838200"/>
          <a:ext cx="8762999" cy="5532965"/>
        </p:xfrm>
        <a:graphic>
          <a:graphicData uri="http://schemas.openxmlformats.org/drawingml/2006/table">
            <a:tbl>
              <a:tblPr/>
              <a:tblGrid>
                <a:gridCol w="3154679"/>
                <a:gridCol w="1577340"/>
                <a:gridCol w="1840230"/>
                <a:gridCol w="2190750"/>
              </a:tblGrid>
              <a:tr h="36275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Denumire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-DMI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Număr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Contracte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 totală proiect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Finanțare nerambursabilă solicitată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7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- Lei 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766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</a:t>
                      </a:r>
                      <a:r>
                        <a:rPr lang="ro-RO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 DMI 1.1, 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Operațiunea </a:t>
                      </a:r>
                      <a:r>
                        <a:rPr lang="ro-R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1.1.1 a) Sprijin pentru consolidarea si modernizarea sectorului productiv prin investiții tangibile si intangibile (preluate de la AM POS CCE)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406.878.452,10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203.413.173,51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7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1, D.M.I. 1.1,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Operaţiunea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1.1.1 A2: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Sprijin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financiar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în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de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până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la 1.065.000 lei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acordat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investiţii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în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IMM-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uri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Apel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300.679.422,26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157.010.382,39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1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1, D.M.I. 1.1,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Operaţiunea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1.1.1 A1: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Sprijin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financiar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cu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valoare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cuprinsă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între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1.065.000 - 6.375.000 lei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acordat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investiţii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întreprinderile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mici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mijlocii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-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Apel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266.102.616,51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132.329.097,98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62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1, D.M.I. 1.1,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Operatiune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1.1.2 b)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Sprijin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implementarea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standardelor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internationale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1.173.472,91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583.756,49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1, D.M.I. 1.3,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Operatiune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1.3.2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Sprijin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pentru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consultantã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acordat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IMM-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urilor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(Apel2)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14.914.828,11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7.969.152,26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7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 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, 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D.M.I. 3.1, Operatiune 3.1.1 Sprijinirea accesului la broadband si la serviciile conexe (Apel2)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3.532.660,18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2.297.904,45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542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Axa 3 DMI 3.1, 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Operatiune 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3.1.1-preluate Sprijinirea accesului la broadband si la serviciile conexe- apel1  (preluate de la OI-PSI)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1.934.265,14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1.376.892,40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44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995.215.717,21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504.980.359,48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498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8412758"/>
              </p:ext>
            </p:extLst>
          </p:nvPr>
        </p:nvGraphicFramePr>
        <p:xfrm>
          <a:off x="152399" y="762000"/>
          <a:ext cx="8839202" cy="5776176"/>
        </p:xfrm>
        <a:graphic>
          <a:graphicData uri="http://schemas.openxmlformats.org/drawingml/2006/table">
            <a:tbl>
              <a:tblPr/>
              <a:tblGrid>
                <a:gridCol w="368300"/>
                <a:gridCol w="1104900"/>
                <a:gridCol w="2350053"/>
                <a:gridCol w="1201129"/>
                <a:gridCol w="1015599"/>
                <a:gridCol w="1015599"/>
                <a:gridCol w="1783622"/>
              </a:tblGrid>
              <a:tr h="520933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ro-RO" sz="1200" b="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9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3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ALDAN CENTER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retehnologizare la SC ALDAN CENTER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Ștefănești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1.901.203,90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1.064.941,00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nr.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4m/400411/1/06.11.201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6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HORIA UTIL CONSTRUCT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utilaje pentru construcții de către SC Horia Util Construct S.R.L.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1.737.173,91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979.795,74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4m/401112/1/06.02.2014,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553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HCF PRODCOM INTERMED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Bază de producție componente metalice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Bradu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1.906.976,70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1.064.233,26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4m/401119/1/06.02.2014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0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GAMICOM GROUP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crescută prin retehnologizare la SC GAMICOM GROUP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Valea Mare Pravăț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1.898.618,56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1.064.768,22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4m/401113/1/06.02.2014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87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ART-DECO EXIM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Consolidarea activității SC Art Deco Exim S.R.L. prin retehnologizare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1.883.498,00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1.063.265,00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4m/401118/1/06.02.2014,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3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TOTAL PROD ROYAL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 mașină automată pentru fabricarea cutiilor din carton prin stanțare în cadrul SC TOTAL PROD ROYAL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Dărmănești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2.208.994,03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1.064.941,00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4m/400020/1/05.09.2013,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54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ROMAUTO INTEGRAL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 mașina de pliat și lipit cutii de carton în cadrul SC ROMAUTO INTEGRAL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Dărmănești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2.208.994,03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1.064.941,00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4m/400019/1/05.09.2013,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4942" marR="549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941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152400" y="1676400"/>
            <a:ext cx="8610600" cy="176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ro-RO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spcBef>
                <a:spcPct val="20000"/>
              </a:spcBef>
              <a:defRPr/>
            </a:pPr>
            <a:endParaRPr lang="ro-RO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ro-RO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PROIECTE CU PROBLEME IMPLEMENTARE</a:t>
            </a:r>
            <a:endParaRPr lang="ro-RO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3951818"/>
              </p:ext>
            </p:extLst>
          </p:nvPr>
        </p:nvGraphicFramePr>
        <p:xfrm>
          <a:off x="152401" y="762000"/>
          <a:ext cx="8839200" cy="5798623"/>
        </p:xfrm>
        <a:graphic>
          <a:graphicData uri="http://schemas.openxmlformats.org/drawingml/2006/table">
            <a:tbl>
              <a:tblPr/>
              <a:tblGrid>
                <a:gridCol w="380999"/>
                <a:gridCol w="609600"/>
                <a:gridCol w="1219200"/>
                <a:gridCol w="2057400"/>
                <a:gridCol w="1219200"/>
                <a:gridCol w="3352801"/>
              </a:tblGrid>
              <a:tr h="6741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crt</a:t>
                      </a:r>
                      <a:r>
                        <a:rPr lang="ro-RO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 SMIS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proiect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 de 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Probleme</a:t>
                      </a:r>
                      <a:r>
                        <a:rPr lang="ro-RO" sz="10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în implementare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3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15270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MUSCEL IND FOREST 2003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Modernizarea și extinderea activităților în domeniul prelucrării lemnului SC MUSCEL IND FOREST 2003 SRL</a:t>
                      </a: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Câmpulung, jud. Argeș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Perioada de implementare a proiectului a început în data 29.06.2011 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ș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i acesta a fost prelungită de la 24 la 48 luni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. Beneficiarul a achiziționat spațiul de producție pentru care are de efectuat modernizări și construit anexe noi, a semnat contracte de furnizare pentru 28 de echipamente care nu au fost furnizate și urmează să demareze procedura de achiziție pentru ultimele 8 echipamente. Nu a respectat graficul de depunere a Cererilor de Rambursare și se așteaptă un punct de vedere din partea Autorității de Management POS CCE. 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Ca urmare a faptului că perioada de implementare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se finalizează în data de 29.06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.2015, exista riscul ca proiectul să nu-și atingă indicatorii și să fie reziliat.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64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43089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SETRO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METAL GROUP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Modernizarea fluxului tehnologic și reducerea costurilor de fabricație a structurilor metalice la SC SETRO METAL GROUP SA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Câmpulung, jud. Argeș</a:t>
                      </a:r>
                      <a:endParaRPr lang="en-US" sz="1000" dirty="0" smtClean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Perioada de implementare a proiectului a început în data de 01.07.2014 dar procedurile de achiziție nu au fost lansate. Ca urmare a faptului că perioada de implementare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se finalizează în data de 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30.04.2015, exista riscul ca proiectul să nu-și atingă indicatorii și să fie reziliat.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97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40189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CONSTRUCT PLUS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it-IT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Retehnologizare -modernizare, competitivitate si ecoeficienta in context european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Giurgiu, jud. Giurgiu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Perioada de implementare a proiectului a început în data de 18.02.2014 iar procedura de achiziție a fost lansată cu mare întârziere (aprox. un an de zile) Ca urmare a faptului că perioada de implementare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se finalizează în data de 17</a:t>
                      </a:r>
                      <a:r>
                        <a:rPr lang="ro-RO" sz="10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.04.2015, exista riscul ca proiectul să nu-și atingă indicatorii și să fie reziliat.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9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28533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SC GRAFINET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DESIGN SRL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Fabrica</a:t>
                      </a:r>
                      <a:r>
                        <a:rPr lang="ro-RO" sz="1000" baseline="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de papuci, localitatea Dobrotești</a:t>
                      </a:r>
                      <a:endParaRPr lang="ro-RO" sz="1000" noProof="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Comuna Dobrotești, jud. Teleorman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Perioada de implementare a proiectului a început în data de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06.09.2011 ș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i acesta a fost prelungită de la 12 la 42 de luni</a:t>
                      </a:r>
                      <a:r>
                        <a:rPr lang="ro-RO" sz="1000" baseline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(05.03.2015).</a:t>
                      </a:r>
                      <a:r>
                        <a:rPr lang="ro-RO" sz="1000" baseline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</a:rPr>
                        <a:t> Beneficiarul a solicitat un nou act adițional privind prelungirea  duratei de implementare de la 42 la 44 de luni. În urma verificărilor s-au constatat probleme în cadrul achizițiilor efectuate</a:t>
                      </a:r>
                      <a:endParaRPr lang="en-US" sz="1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6293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0801707"/>
              </p:ext>
            </p:extLst>
          </p:nvPr>
        </p:nvGraphicFramePr>
        <p:xfrm>
          <a:off x="152401" y="761999"/>
          <a:ext cx="8839200" cy="5715001"/>
        </p:xfrm>
        <a:graphic>
          <a:graphicData uri="http://schemas.openxmlformats.org/drawingml/2006/table">
            <a:tbl>
              <a:tblPr/>
              <a:tblGrid>
                <a:gridCol w="299632"/>
                <a:gridCol w="1260225"/>
                <a:gridCol w="2376929"/>
                <a:gridCol w="1087597"/>
                <a:gridCol w="1015598"/>
                <a:gridCol w="1015598"/>
                <a:gridCol w="1783621"/>
              </a:tblGrid>
              <a:tr h="54341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83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beneficiar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911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DUO PART AUTOCOM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firmei DUO PART AUTOCOM SRL prin achiziționarea de utilaje performante pentru fabricarea articolelor de ambalaj din material plastic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1.891.358,64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1.064.970,20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4m/400802/1/03.12.2013,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01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CONCRET CONSTRUCT VALCRIS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retehnologizare la SC CONCRET CONSTRUCT VALCRIS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Bradu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1.926.189,26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944.751,68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4m/400810/1/03.12.2013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3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TREI BRAZI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societății Trei Brazi SRL prin achiziția de echipamente tehnologice moderne pentru tăierea, aburirea și uscarea lemnului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1.411.253,23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949.799,73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4m/401049/1/09.01.2014,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AUTO ARO GROUP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Diversificarea activității SC AUTO ARO GROUP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1.654.706,07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933.241,31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4m/400009/1/05.09.2013,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60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ROMTURINGIA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productivității muncii SC ROMTURINGIA SRL prin achiziția de utilaje performante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Câmpulung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2.247.400,00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4m/400005/1/05.09.2013,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4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BAZIS 25 SENIOR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activității in cadrul SC BAZIS 25 SENIOR S.R.L. prin achiziția de utilaje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997.787,45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479.200,38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4m/400031/1/05.09.2013,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o-RO" sz="100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ARGIF SA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activității economice și creșterea competitivității societății ARGIF SA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1.830.124,00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882.934,00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4m/400628/1/22.11.2013,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89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4446565"/>
              </p:ext>
            </p:extLst>
          </p:nvPr>
        </p:nvGraphicFramePr>
        <p:xfrm>
          <a:off x="152398" y="762000"/>
          <a:ext cx="8839204" cy="5624332"/>
        </p:xfrm>
        <a:graphic>
          <a:graphicData uri="http://schemas.openxmlformats.org/drawingml/2006/table">
            <a:tbl>
              <a:tblPr/>
              <a:tblGrid>
                <a:gridCol w="299634"/>
                <a:gridCol w="1198536"/>
                <a:gridCol w="2397072"/>
                <a:gridCol w="1096812"/>
                <a:gridCol w="1024206"/>
                <a:gridCol w="1024206"/>
                <a:gridCol w="1798738"/>
              </a:tblGrid>
              <a:tr h="533400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ro-RO" sz="12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26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553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ROSSI S.P.M. TRADING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Modernizarea procesului tehnologic și diversificarea produselor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Căteasca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2.493.005,77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1.063.265,00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4m/400804/1/03.12.2013,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88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EFES EXPORT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SC EFES EXPORT S.R.L. prin achiziția de utilaje tehnologice inovative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Mărăcineni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1.299.781,02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628.926,30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4m/400612/1/21.11.2013,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reziliat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8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PAVONE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Retehnologizarea SC PAVONE SRL prin achiziția de utilaje și mijloace de transport tehnologic specializat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Tițești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1.732.489,44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978.018,23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4m/400016/1/05.09.2013,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6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FLORIMAR CONSTRUCT TOTAL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prin retehnologizare la SC FLORIMAR CONSTRUCT TOTAL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Stâlpeni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1.615.938,98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912.223,62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4m/400013/1/05.09.2013,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84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CLEMANS AL-GLASS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utilaje performante la SC CLEMANS AL GLASS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Bascov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1.281.549,73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620.104,71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4m/400027/1/05.09.2013,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85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AQVA TERMO SANIT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sustenabilă a SC AQVA TERMO SANIT SRL prin achiziţionarea de noi echipamente înalt tehnologizate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1.737.273,48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979.976,90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4m/400004/1/05.09.2013,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91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49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PENTAROM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 mașină produs carton ondulat în cadrul SC PENTAROM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Dărmănești</a:t>
                      </a:r>
                      <a:endParaRPr lang="ro-RO" sz="1000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2.208.994,03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1.064.941,00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4m/400652/1/22.11.2013,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3414" marR="5341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75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3458376"/>
              </p:ext>
            </p:extLst>
          </p:nvPr>
        </p:nvGraphicFramePr>
        <p:xfrm>
          <a:off x="152399" y="761999"/>
          <a:ext cx="8839201" cy="5750334"/>
        </p:xfrm>
        <a:graphic>
          <a:graphicData uri="http://schemas.openxmlformats.org/drawingml/2006/table">
            <a:tbl>
              <a:tblPr/>
              <a:tblGrid>
                <a:gridCol w="368300"/>
                <a:gridCol w="1178560"/>
                <a:gridCol w="2276393"/>
                <a:gridCol w="1201129"/>
                <a:gridCol w="1015599"/>
                <a:gridCol w="1015599"/>
                <a:gridCol w="1783621"/>
              </a:tblGrid>
              <a:tr h="525762"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Contractelor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semnate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cadrul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Axei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1, D.M.I. 1.1,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peraţiun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1.1.1 A2: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Sprijin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financiar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valoare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până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la 1.065.000 lei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acordat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investiţii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IMM-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uri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000" b="1" dirty="0" err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pel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o-RO" sz="1000" b="1" dirty="0" smtClean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Jude</a:t>
                      </a:r>
                      <a:r>
                        <a:rPr lang="ro-RO" sz="1200" b="1" dirty="0" err="1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țul</a:t>
                      </a:r>
                      <a:r>
                        <a:rPr lang="ro-RO" sz="1200" b="1" baseline="0" dirty="0" smtClean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Argeș</a:t>
                      </a:r>
                      <a:endParaRPr lang="en-US" sz="1200" dirty="0" smtClean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19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Nr. crt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Denumire beneficiar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Titlu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Locul de implementare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Valoare totală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Finanțare nerambursabilă solicitată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Stadiu proiect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6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Lei -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04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MASTER BUILD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Linie tubulatură ventilație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1.910.432,97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1.064.901,32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4m/400633/1/22.11.2013,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6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ELIAS MOB STAR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ELIAS MOB STAR SRL prin retehnologizare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Rucăr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1.736.076,96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979.795,74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4m/400616/1/21.11.2013,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6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RATELEN CONSTRUCT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Competitivitate crescută prin retehnologizare la SC RATELEN CLUB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Stoenești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2.193.590,93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1.064.705,81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4m/400624/1/22.11.2013,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6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EMI INTERNATIONAL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economice a SC EMI INTERNATIONAL SRL prin modernizarea procesului de fabricație în cadrul unității de producție din comuna Căteasca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Căteasca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1.983.315,55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1.057.134,00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4m/400632/1/22.11.2013 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aflat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implementare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233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INTENS PREST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Dezvoltarea activității de producție prefabricate din beton prin construirea unui spațiu de producție și achiziția de utilaje performante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Ștefănești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2.840.391,74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1.065.000,00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4m/400647/1/22.11.2013,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19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CONSTRUCTII DRUMURI SI LUCRARI DE ARTA SRL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Creșterea competitivității pe piața construcțiilor de drumuri si autostrazi a CONSTRUCTII DRUMURI SI LUCRARI DE ARTA SRL prin achiziționarea de utilaje performante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Pitești</a:t>
                      </a:r>
                      <a:endParaRPr lang="ro-RO" sz="1000" noProof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1.790.090,77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979.027,88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4m/400618/1/21.11.2013,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6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56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SC ENERGOMONTAJ GRUP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Achiziționarea de utilaje performante de către firma SC ENERGOMONTAJ GRUP SRL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</a:pPr>
                      <a:r>
                        <a:rPr lang="ro-RO" sz="1000" noProof="0" dirty="0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Bascov</a:t>
                      </a:r>
                      <a:endParaRPr lang="ro-RO" sz="100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2.202.569,40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1.063.970,20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</a:pP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Contract de </a:t>
                      </a:r>
                      <a:r>
                        <a:rPr lang="en-US" sz="1000" dirty="0" err="1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finanțare</a:t>
                      </a:r>
                      <a:r>
                        <a:rPr lang="en-US" sz="1000" dirty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nr. 4m/400619/1/21.11.2013, </a:t>
                      </a:r>
                      <a:r>
                        <a:rPr lang="en-US" sz="1000" dirty="0" err="1" smtClean="0"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finalizat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5778" marR="457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125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 Master">
  <a:themeElements>
    <a:clrScheme name="Slid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 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d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</Template>
  <TotalTime>6821</TotalTime>
  <Words>13529</Words>
  <Application>Microsoft Office PowerPoint</Application>
  <PresentationFormat>Expunere pe ecran (4:3)</PresentationFormat>
  <Paragraphs>3157</Paragraphs>
  <Slides>61</Slides>
  <Notes>61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61</vt:i4>
      </vt:variant>
    </vt:vector>
  </HeadingPairs>
  <TitlesOfParts>
    <vt:vector size="62" baseType="lpstr">
      <vt:lpstr>Slide Master</vt:lpstr>
      <vt:lpstr>Diapozitivul 1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  <vt:lpstr>Diapozitivul 9</vt:lpstr>
      <vt:lpstr>Diapozitivul 10</vt:lpstr>
      <vt:lpstr>Diapozitivul 11</vt:lpstr>
      <vt:lpstr>Diapozitivul 12</vt:lpstr>
      <vt:lpstr>Diapozitivul 13</vt:lpstr>
      <vt:lpstr>Diapozitivul 14</vt:lpstr>
      <vt:lpstr>Diapozitivul 15</vt:lpstr>
      <vt:lpstr>Diapozitivul 16</vt:lpstr>
      <vt:lpstr>Diapozitivul 17</vt:lpstr>
      <vt:lpstr>Diapozitivul 18</vt:lpstr>
      <vt:lpstr>Diapozitivul 19</vt:lpstr>
      <vt:lpstr>Diapozitivul 20</vt:lpstr>
      <vt:lpstr>Diapozitivul 21</vt:lpstr>
      <vt:lpstr>Diapozitivul 22</vt:lpstr>
      <vt:lpstr>Diapozitivul 23</vt:lpstr>
      <vt:lpstr>Diapozitivul 24</vt:lpstr>
      <vt:lpstr>Diapozitivul 25</vt:lpstr>
      <vt:lpstr>Diapozitivul 26</vt:lpstr>
      <vt:lpstr>Diapozitivul 27</vt:lpstr>
      <vt:lpstr>Diapozitivul 28</vt:lpstr>
      <vt:lpstr>Diapozitivul 29</vt:lpstr>
      <vt:lpstr>Diapozitivul 30</vt:lpstr>
      <vt:lpstr>Diapozitivul 31</vt:lpstr>
      <vt:lpstr>Diapozitivul 32</vt:lpstr>
      <vt:lpstr>Diapozitivul 33</vt:lpstr>
      <vt:lpstr>Diapozitivul 34</vt:lpstr>
      <vt:lpstr>Diapozitivul 35</vt:lpstr>
      <vt:lpstr>Diapozitivul 36</vt:lpstr>
      <vt:lpstr>Diapozitivul 37</vt:lpstr>
      <vt:lpstr>Diapozitivul 38</vt:lpstr>
      <vt:lpstr>Diapozitivul 39</vt:lpstr>
      <vt:lpstr>Diapozitivul 40</vt:lpstr>
      <vt:lpstr>Diapozitivul 41</vt:lpstr>
      <vt:lpstr>Diapozitivul 42</vt:lpstr>
      <vt:lpstr>Diapozitivul 43</vt:lpstr>
      <vt:lpstr>Diapozitivul 44</vt:lpstr>
      <vt:lpstr>Diapozitivul 45</vt:lpstr>
      <vt:lpstr>Diapozitivul 46</vt:lpstr>
      <vt:lpstr>Diapozitivul 47</vt:lpstr>
      <vt:lpstr>Diapozitivul 48</vt:lpstr>
      <vt:lpstr>Diapozitivul 49</vt:lpstr>
      <vt:lpstr>Diapozitivul 50</vt:lpstr>
      <vt:lpstr>Diapozitivul 51</vt:lpstr>
      <vt:lpstr>Diapozitivul 52</vt:lpstr>
      <vt:lpstr>Diapozitivul 53</vt:lpstr>
      <vt:lpstr>Diapozitivul 54</vt:lpstr>
      <vt:lpstr>Diapozitivul 55</vt:lpstr>
      <vt:lpstr>Diapozitivul 56</vt:lpstr>
      <vt:lpstr>Diapozitivul 57</vt:lpstr>
      <vt:lpstr>Diapozitivul 58</vt:lpstr>
      <vt:lpstr>Diapozitivul 59</vt:lpstr>
      <vt:lpstr>Diapozitivul 60</vt:lpstr>
      <vt:lpstr>Diapozitivul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Traian</dc:creator>
  <cp:lastModifiedBy>Mircea Enescu</cp:lastModifiedBy>
  <cp:revision>705</cp:revision>
  <cp:lastPrinted>1601-01-01T00:00:00Z</cp:lastPrinted>
  <dcterms:created xsi:type="dcterms:W3CDTF">1601-01-01T00:00:00Z</dcterms:created>
  <dcterms:modified xsi:type="dcterms:W3CDTF">2015-02-27T11:28:45Z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