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0" r:id="rId5"/>
    <p:sldId id="259" r:id="rId6"/>
    <p:sldId id="263" r:id="rId7"/>
    <p:sldId id="264" r:id="rId8"/>
    <p:sldId id="265" r:id="rId9"/>
    <p:sldId id="266" r:id="rId10"/>
    <p:sldId id="267" r:id="rId11"/>
    <p:sldId id="268" r:id="rId12"/>
    <p:sldId id="270" r:id="rId13"/>
    <p:sldId id="271" r:id="rId14"/>
    <p:sldId id="273" r:id="rId15"/>
    <p:sldId id="274" r:id="rId16"/>
    <p:sldId id="275" r:id="rId17"/>
    <p:sldId id="276" r:id="rId18"/>
    <p:sldId id="277"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40C"/>
    <a:srgbClr val="DBC125"/>
    <a:srgbClr val="ACE78B"/>
    <a:srgbClr val="EBAA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14" autoAdjust="0"/>
  </p:normalViewPr>
  <p:slideViewPr>
    <p:cSldViewPr>
      <p:cViewPr varScale="1">
        <p:scale>
          <a:sx n="83" d="100"/>
          <a:sy n="83" d="100"/>
        </p:scale>
        <p:origin x="161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779600-4FB7-4986-8552-B57B17D5C674}" type="doc">
      <dgm:prSet loTypeId="urn:microsoft.com/office/officeart/2005/8/layout/venn1" loCatId="relationship" qsTypeId="urn:microsoft.com/office/officeart/2005/8/quickstyle/3d1" qsCatId="3D" csTypeId="urn:microsoft.com/office/officeart/2005/8/colors/accent1_2" csCatId="accent1" phldr="1"/>
      <dgm:spPr/>
    </dgm:pt>
    <dgm:pt modelId="{A389C198-A66A-47FD-A1F2-26981676FBCC}">
      <dgm:prSet phldrT="[Text]" custT="1"/>
      <dgm:spPr>
        <a:solidFill>
          <a:schemeClr val="accent4">
            <a:lumMod val="60000"/>
            <a:lumOff val="40000"/>
            <a:alpha val="50000"/>
          </a:schemeClr>
        </a:solidFill>
      </dgm:spPr>
      <dgm:t>
        <a:bodyPr/>
        <a:lstStyle/>
        <a:p>
          <a:r>
            <a:rPr lang="ro-RO" sz="2000" dirty="0">
              <a:solidFill>
                <a:srgbClr val="7030A0"/>
              </a:solidFill>
            </a:rPr>
            <a:t>Autorități publice</a:t>
          </a:r>
          <a:endParaRPr lang="en-US" sz="2000" dirty="0">
            <a:solidFill>
              <a:srgbClr val="7030A0"/>
            </a:solidFill>
          </a:endParaRPr>
        </a:p>
      </dgm:t>
    </dgm:pt>
    <dgm:pt modelId="{F06F58B7-0456-4BAF-9AD1-7D59AFD0E068}" type="parTrans" cxnId="{90689F18-6E47-44B5-9FA7-2B4A1DFE4BF6}">
      <dgm:prSet/>
      <dgm:spPr/>
      <dgm:t>
        <a:bodyPr/>
        <a:lstStyle/>
        <a:p>
          <a:endParaRPr lang="en-US"/>
        </a:p>
      </dgm:t>
    </dgm:pt>
    <dgm:pt modelId="{52D6B9F3-B468-43F0-B8CA-FF1D457DF960}" type="sibTrans" cxnId="{90689F18-6E47-44B5-9FA7-2B4A1DFE4BF6}">
      <dgm:prSet/>
      <dgm:spPr/>
      <dgm:t>
        <a:bodyPr/>
        <a:lstStyle/>
        <a:p>
          <a:endParaRPr lang="en-US"/>
        </a:p>
      </dgm:t>
    </dgm:pt>
    <dgm:pt modelId="{267054AE-7504-4354-9F00-5218758EAAA6}">
      <dgm:prSet phldrT="[Text]" custT="1"/>
      <dgm:spPr>
        <a:solidFill>
          <a:srgbClr val="ACE78B">
            <a:alpha val="49804"/>
          </a:srgbClr>
        </a:solidFill>
      </dgm:spPr>
      <dgm:t>
        <a:bodyPr/>
        <a:lstStyle/>
        <a:p>
          <a:r>
            <a:rPr lang="ro-RO" sz="2000" dirty="0">
              <a:solidFill>
                <a:schemeClr val="accent3">
                  <a:lumMod val="75000"/>
                </a:schemeClr>
              </a:solidFill>
            </a:rPr>
            <a:t>Universități &amp; Cercetare</a:t>
          </a:r>
          <a:endParaRPr lang="en-US" sz="2000" dirty="0">
            <a:solidFill>
              <a:schemeClr val="accent3">
                <a:lumMod val="75000"/>
              </a:schemeClr>
            </a:solidFill>
          </a:endParaRPr>
        </a:p>
      </dgm:t>
    </dgm:pt>
    <dgm:pt modelId="{463B6C7A-576D-4AD6-8628-FBB161F58DCA}" type="parTrans" cxnId="{7D5C1AA2-F831-462A-A88D-7468F0E57566}">
      <dgm:prSet/>
      <dgm:spPr/>
      <dgm:t>
        <a:bodyPr/>
        <a:lstStyle/>
        <a:p>
          <a:endParaRPr lang="en-US"/>
        </a:p>
      </dgm:t>
    </dgm:pt>
    <dgm:pt modelId="{97BE5E50-F928-4EEE-8908-3CF7F88E98B0}" type="sibTrans" cxnId="{7D5C1AA2-F831-462A-A88D-7468F0E57566}">
      <dgm:prSet/>
      <dgm:spPr/>
      <dgm:t>
        <a:bodyPr/>
        <a:lstStyle/>
        <a:p>
          <a:endParaRPr lang="en-US"/>
        </a:p>
      </dgm:t>
    </dgm:pt>
    <dgm:pt modelId="{8EEBE30E-4F6B-4F73-BF0D-2450D4B7E127}">
      <dgm:prSet phldrT="[Text]" custT="1"/>
      <dgm:spPr>
        <a:solidFill>
          <a:srgbClr val="FF0000">
            <a:alpha val="50000"/>
          </a:srgbClr>
        </a:solidFill>
      </dgm:spPr>
      <dgm:t>
        <a:bodyPr/>
        <a:lstStyle/>
        <a:p>
          <a:r>
            <a:rPr lang="ro-RO" sz="1400" dirty="0" smtClean="0">
              <a:solidFill>
                <a:schemeClr val="tx1"/>
              </a:solidFill>
            </a:rPr>
            <a:t>Societatea civilă și consumatori</a:t>
          </a:r>
          <a:endParaRPr lang="en-US" sz="1400" dirty="0">
            <a:solidFill>
              <a:schemeClr val="tx1"/>
            </a:solidFill>
          </a:endParaRPr>
        </a:p>
      </dgm:t>
    </dgm:pt>
    <dgm:pt modelId="{67CE0C64-B5DD-4BD8-982F-CAA521DDF802}" type="parTrans" cxnId="{7FB03E60-F243-417A-8DB3-41840D544A66}">
      <dgm:prSet/>
      <dgm:spPr/>
      <dgm:t>
        <a:bodyPr/>
        <a:lstStyle/>
        <a:p>
          <a:endParaRPr lang="en-US"/>
        </a:p>
      </dgm:t>
    </dgm:pt>
    <dgm:pt modelId="{DCFC8577-CE06-4DBF-9C63-9436A422BC61}" type="sibTrans" cxnId="{7FB03E60-F243-417A-8DB3-41840D544A66}">
      <dgm:prSet/>
      <dgm:spPr/>
      <dgm:t>
        <a:bodyPr/>
        <a:lstStyle/>
        <a:p>
          <a:endParaRPr lang="en-US"/>
        </a:p>
      </dgm:t>
    </dgm:pt>
    <dgm:pt modelId="{21028EE7-D15A-4D5B-B315-DE9EACCF1267}">
      <dgm:prSet custT="1"/>
      <dgm:spPr>
        <a:solidFill>
          <a:schemeClr val="tx2">
            <a:lumMod val="20000"/>
            <a:lumOff val="80000"/>
            <a:alpha val="50000"/>
          </a:schemeClr>
        </a:solidFill>
      </dgm:spPr>
      <dgm:t>
        <a:bodyPr/>
        <a:lstStyle/>
        <a:p>
          <a:r>
            <a:rPr lang="ro-RO" sz="2000" dirty="0" smtClean="0">
              <a:solidFill>
                <a:schemeClr val="tx2"/>
              </a:solidFill>
            </a:rPr>
            <a:t>Mediul de afaceri</a:t>
          </a:r>
          <a:endParaRPr lang="en-US" sz="2000" dirty="0">
            <a:solidFill>
              <a:schemeClr val="tx2"/>
            </a:solidFill>
          </a:endParaRPr>
        </a:p>
      </dgm:t>
    </dgm:pt>
    <dgm:pt modelId="{9B047E27-DF24-4407-8B68-9324E9F8DF30}" type="parTrans" cxnId="{90CB6E70-3EF7-47E3-8214-BBD447E1CF71}">
      <dgm:prSet/>
      <dgm:spPr/>
      <dgm:t>
        <a:bodyPr/>
        <a:lstStyle/>
        <a:p>
          <a:endParaRPr lang="en-US"/>
        </a:p>
      </dgm:t>
    </dgm:pt>
    <dgm:pt modelId="{A3D6A4A8-6CA4-41E0-AA06-826B0740D393}" type="sibTrans" cxnId="{90CB6E70-3EF7-47E3-8214-BBD447E1CF71}">
      <dgm:prSet/>
      <dgm:spPr/>
      <dgm:t>
        <a:bodyPr/>
        <a:lstStyle/>
        <a:p>
          <a:endParaRPr lang="en-US"/>
        </a:p>
      </dgm:t>
    </dgm:pt>
    <dgm:pt modelId="{B80BDD35-CC26-4AF3-B5C8-644285EF518A}" type="pres">
      <dgm:prSet presAssocID="{4C779600-4FB7-4986-8552-B57B17D5C674}" presName="compositeShape" presStyleCnt="0">
        <dgm:presLayoutVars>
          <dgm:chMax val="7"/>
          <dgm:dir/>
          <dgm:resizeHandles val="exact"/>
        </dgm:presLayoutVars>
      </dgm:prSet>
      <dgm:spPr/>
    </dgm:pt>
    <dgm:pt modelId="{471ADA9F-3BCB-44AE-A519-CE6F90220243}" type="pres">
      <dgm:prSet presAssocID="{A389C198-A66A-47FD-A1F2-26981676FBCC}" presName="circ1" presStyleLbl="vennNode1" presStyleIdx="0" presStyleCnt="4"/>
      <dgm:spPr/>
      <dgm:t>
        <a:bodyPr/>
        <a:lstStyle/>
        <a:p>
          <a:endParaRPr lang="en-US"/>
        </a:p>
      </dgm:t>
    </dgm:pt>
    <dgm:pt modelId="{00609E05-1E9A-4FA0-8B1B-65C5B4C08EA3}" type="pres">
      <dgm:prSet presAssocID="{A389C198-A66A-47FD-A1F2-26981676FBCC}" presName="circ1Tx" presStyleLbl="revTx" presStyleIdx="0" presStyleCnt="0">
        <dgm:presLayoutVars>
          <dgm:chMax val="0"/>
          <dgm:chPref val="0"/>
          <dgm:bulletEnabled val="1"/>
        </dgm:presLayoutVars>
      </dgm:prSet>
      <dgm:spPr/>
      <dgm:t>
        <a:bodyPr/>
        <a:lstStyle/>
        <a:p>
          <a:endParaRPr lang="en-US"/>
        </a:p>
      </dgm:t>
    </dgm:pt>
    <dgm:pt modelId="{DB3DE9BB-D3A5-49F4-8061-0212F05260CF}" type="pres">
      <dgm:prSet presAssocID="{21028EE7-D15A-4D5B-B315-DE9EACCF1267}" presName="circ2" presStyleLbl="vennNode1" presStyleIdx="1" presStyleCnt="4" custScaleX="107979" custLinFactNeighborX="6295" custLinFactNeighborY="167"/>
      <dgm:spPr/>
      <dgm:t>
        <a:bodyPr/>
        <a:lstStyle/>
        <a:p>
          <a:endParaRPr lang="en-US"/>
        </a:p>
      </dgm:t>
    </dgm:pt>
    <dgm:pt modelId="{274CFBCE-4B88-4A31-B5BA-63E740739524}" type="pres">
      <dgm:prSet presAssocID="{21028EE7-D15A-4D5B-B315-DE9EACCF1267}" presName="circ2Tx" presStyleLbl="revTx" presStyleIdx="0" presStyleCnt="0">
        <dgm:presLayoutVars>
          <dgm:chMax val="0"/>
          <dgm:chPref val="0"/>
          <dgm:bulletEnabled val="1"/>
        </dgm:presLayoutVars>
      </dgm:prSet>
      <dgm:spPr/>
      <dgm:t>
        <a:bodyPr/>
        <a:lstStyle/>
        <a:p>
          <a:endParaRPr lang="en-US"/>
        </a:p>
      </dgm:t>
    </dgm:pt>
    <dgm:pt modelId="{DFB97B8C-B3D7-4C99-BE39-D1643D223C6F}" type="pres">
      <dgm:prSet presAssocID="{267054AE-7504-4354-9F00-5218758EAAA6}" presName="circ3" presStyleLbl="vennNode1" presStyleIdx="2" presStyleCnt="4"/>
      <dgm:spPr/>
      <dgm:t>
        <a:bodyPr/>
        <a:lstStyle/>
        <a:p>
          <a:endParaRPr lang="en-US"/>
        </a:p>
      </dgm:t>
    </dgm:pt>
    <dgm:pt modelId="{136B0AD1-3633-44B1-A718-F9DF9DBDD966}" type="pres">
      <dgm:prSet presAssocID="{267054AE-7504-4354-9F00-5218758EAAA6}" presName="circ3Tx" presStyleLbl="revTx" presStyleIdx="0" presStyleCnt="0">
        <dgm:presLayoutVars>
          <dgm:chMax val="0"/>
          <dgm:chPref val="0"/>
          <dgm:bulletEnabled val="1"/>
        </dgm:presLayoutVars>
      </dgm:prSet>
      <dgm:spPr/>
      <dgm:t>
        <a:bodyPr/>
        <a:lstStyle/>
        <a:p>
          <a:endParaRPr lang="en-US"/>
        </a:p>
      </dgm:t>
    </dgm:pt>
    <dgm:pt modelId="{19387432-3F4A-4C9C-B92B-82A2BEBD451F}" type="pres">
      <dgm:prSet presAssocID="{8EEBE30E-4F6B-4F73-BF0D-2450D4B7E127}" presName="circ4" presStyleLbl="vennNode1" presStyleIdx="3" presStyleCnt="4" custLinFactNeighborX="6812" custLinFactNeighborY="-826"/>
      <dgm:spPr/>
      <dgm:t>
        <a:bodyPr/>
        <a:lstStyle/>
        <a:p>
          <a:endParaRPr lang="en-US"/>
        </a:p>
      </dgm:t>
    </dgm:pt>
    <dgm:pt modelId="{7ECC3D46-4F2D-4155-BE63-3AAE8FF5FEB3}" type="pres">
      <dgm:prSet presAssocID="{8EEBE30E-4F6B-4F73-BF0D-2450D4B7E127}" presName="circ4Tx" presStyleLbl="revTx" presStyleIdx="0" presStyleCnt="0">
        <dgm:presLayoutVars>
          <dgm:chMax val="0"/>
          <dgm:chPref val="0"/>
          <dgm:bulletEnabled val="1"/>
        </dgm:presLayoutVars>
      </dgm:prSet>
      <dgm:spPr/>
      <dgm:t>
        <a:bodyPr/>
        <a:lstStyle/>
        <a:p>
          <a:endParaRPr lang="en-US"/>
        </a:p>
      </dgm:t>
    </dgm:pt>
  </dgm:ptLst>
  <dgm:cxnLst>
    <dgm:cxn modelId="{90689F18-6E47-44B5-9FA7-2B4A1DFE4BF6}" srcId="{4C779600-4FB7-4986-8552-B57B17D5C674}" destId="{A389C198-A66A-47FD-A1F2-26981676FBCC}" srcOrd="0" destOrd="0" parTransId="{F06F58B7-0456-4BAF-9AD1-7D59AFD0E068}" sibTransId="{52D6B9F3-B468-43F0-B8CA-FF1D457DF960}"/>
    <dgm:cxn modelId="{0BD00D66-5995-4805-8F78-FF606FA4CAD5}" type="presOf" srcId="{4C779600-4FB7-4986-8552-B57B17D5C674}" destId="{B80BDD35-CC26-4AF3-B5C8-644285EF518A}" srcOrd="0" destOrd="0" presId="urn:microsoft.com/office/officeart/2005/8/layout/venn1"/>
    <dgm:cxn modelId="{CEB2A3E9-C7D1-48EE-8F84-E64B57343D8E}" type="presOf" srcId="{A389C198-A66A-47FD-A1F2-26981676FBCC}" destId="{00609E05-1E9A-4FA0-8B1B-65C5B4C08EA3}" srcOrd="1" destOrd="0" presId="urn:microsoft.com/office/officeart/2005/8/layout/venn1"/>
    <dgm:cxn modelId="{EE202255-5304-47B9-97CF-8B31080A2B7C}" type="presOf" srcId="{8EEBE30E-4F6B-4F73-BF0D-2450D4B7E127}" destId="{7ECC3D46-4F2D-4155-BE63-3AAE8FF5FEB3}" srcOrd="1" destOrd="0" presId="urn:microsoft.com/office/officeart/2005/8/layout/venn1"/>
    <dgm:cxn modelId="{7FB03E60-F243-417A-8DB3-41840D544A66}" srcId="{4C779600-4FB7-4986-8552-B57B17D5C674}" destId="{8EEBE30E-4F6B-4F73-BF0D-2450D4B7E127}" srcOrd="3" destOrd="0" parTransId="{67CE0C64-B5DD-4BD8-982F-CAA521DDF802}" sibTransId="{DCFC8577-CE06-4DBF-9C63-9436A422BC61}"/>
    <dgm:cxn modelId="{1FD59EBF-CCFD-42A1-A06F-1AD9805B7BCD}" type="presOf" srcId="{267054AE-7504-4354-9F00-5218758EAAA6}" destId="{136B0AD1-3633-44B1-A718-F9DF9DBDD966}" srcOrd="1" destOrd="0" presId="urn:microsoft.com/office/officeart/2005/8/layout/venn1"/>
    <dgm:cxn modelId="{03BD88EF-DB38-4E21-8A54-904C40FA99D7}" type="presOf" srcId="{A389C198-A66A-47FD-A1F2-26981676FBCC}" destId="{471ADA9F-3BCB-44AE-A519-CE6F90220243}" srcOrd="0" destOrd="0" presId="urn:microsoft.com/office/officeart/2005/8/layout/venn1"/>
    <dgm:cxn modelId="{548CAF31-FF24-4E0C-8B00-9FB8A7A57AD6}" type="presOf" srcId="{21028EE7-D15A-4D5B-B315-DE9EACCF1267}" destId="{274CFBCE-4B88-4A31-B5BA-63E740739524}" srcOrd="1" destOrd="0" presId="urn:microsoft.com/office/officeart/2005/8/layout/venn1"/>
    <dgm:cxn modelId="{747EB2C6-09D4-4FBB-BE2B-F4A77407670C}" type="presOf" srcId="{21028EE7-D15A-4D5B-B315-DE9EACCF1267}" destId="{DB3DE9BB-D3A5-49F4-8061-0212F05260CF}" srcOrd="0" destOrd="0" presId="urn:microsoft.com/office/officeart/2005/8/layout/venn1"/>
    <dgm:cxn modelId="{90CB6E70-3EF7-47E3-8214-BBD447E1CF71}" srcId="{4C779600-4FB7-4986-8552-B57B17D5C674}" destId="{21028EE7-D15A-4D5B-B315-DE9EACCF1267}" srcOrd="1" destOrd="0" parTransId="{9B047E27-DF24-4407-8B68-9324E9F8DF30}" sibTransId="{A3D6A4A8-6CA4-41E0-AA06-826B0740D393}"/>
    <dgm:cxn modelId="{7D5C1AA2-F831-462A-A88D-7468F0E57566}" srcId="{4C779600-4FB7-4986-8552-B57B17D5C674}" destId="{267054AE-7504-4354-9F00-5218758EAAA6}" srcOrd="2" destOrd="0" parTransId="{463B6C7A-576D-4AD6-8628-FBB161F58DCA}" sibTransId="{97BE5E50-F928-4EEE-8908-3CF7F88E98B0}"/>
    <dgm:cxn modelId="{67092F91-8831-4040-947A-0358BDB4B50B}" type="presOf" srcId="{267054AE-7504-4354-9F00-5218758EAAA6}" destId="{DFB97B8C-B3D7-4C99-BE39-D1643D223C6F}" srcOrd="0" destOrd="0" presId="urn:microsoft.com/office/officeart/2005/8/layout/venn1"/>
    <dgm:cxn modelId="{1FB1107E-253D-4839-BE55-0D6701AAEC38}" type="presOf" srcId="{8EEBE30E-4F6B-4F73-BF0D-2450D4B7E127}" destId="{19387432-3F4A-4C9C-B92B-82A2BEBD451F}" srcOrd="0" destOrd="0" presId="urn:microsoft.com/office/officeart/2005/8/layout/venn1"/>
    <dgm:cxn modelId="{DDE2CEFF-C0F7-4F3E-88C3-91E6450BD6C2}" type="presParOf" srcId="{B80BDD35-CC26-4AF3-B5C8-644285EF518A}" destId="{471ADA9F-3BCB-44AE-A519-CE6F90220243}" srcOrd="0" destOrd="0" presId="urn:microsoft.com/office/officeart/2005/8/layout/venn1"/>
    <dgm:cxn modelId="{2DE5EAD3-4ABC-4925-ABF3-8E6D2F39E537}" type="presParOf" srcId="{B80BDD35-CC26-4AF3-B5C8-644285EF518A}" destId="{00609E05-1E9A-4FA0-8B1B-65C5B4C08EA3}" srcOrd="1" destOrd="0" presId="urn:microsoft.com/office/officeart/2005/8/layout/venn1"/>
    <dgm:cxn modelId="{5747974F-E804-4D95-B4C6-8B5FD3E7D728}" type="presParOf" srcId="{B80BDD35-CC26-4AF3-B5C8-644285EF518A}" destId="{DB3DE9BB-D3A5-49F4-8061-0212F05260CF}" srcOrd="2" destOrd="0" presId="urn:microsoft.com/office/officeart/2005/8/layout/venn1"/>
    <dgm:cxn modelId="{6E8BC3F3-4062-413B-AFAE-12464A292EE9}" type="presParOf" srcId="{B80BDD35-CC26-4AF3-B5C8-644285EF518A}" destId="{274CFBCE-4B88-4A31-B5BA-63E740739524}" srcOrd="3" destOrd="0" presId="urn:microsoft.com/office/officeart/2005/8/layout/venn1"/>
    <dgm:cxn modelId="{7E45535C-83C1-4288-AA12-877E3E2D3119}" type="presParOf" srcId="{B80BDD35-CC26-4AF3-B5C8-644285EF518A}" destId="{DFB97B8C-B3D7-4C99-BE39-D1643D223C6F}" srcOrd="4" destOrd="0" presId="urn:microsoft.com/office/officeart/2005/8/layout/venn1"/>
    <dgm:cxn modelId="{6FA75F77-D821-4516-9DA6-74BA8EDF8C7E}" type="presParOf" srcId="{B80BDD35-CC26-4AF3-B5C8-644285EF518A}" destId="{136B0AD1-3633-44B1-A718-F9DF9DBDD966}" srcOrd="5" destOrd="0" presId="urn:microsoft.com/office/officeart/2005/8/layout/venn1"/>
    <dgm:cxn modelId="{5714E593-E55F-43F6-A620-260A54D6511F}" type="presParOf" srcId="{B80BDD35-CC26-4AF3-B5C8-644285EF518A}" destId="{19387432-3F4A-4C9C-B92B-82A2BEBD451F}" srcOrd="6" destOrd="0" presId="urn:microsoft.com/office/officeart/2005/8/layout/venn1"/>
    <dgm:cxn modelId="{254456E9-4901-4DF5-A019-2282F4E8E3A6}" type="presParOf" srcId="{B80BDD35-CC26-4AF3-B5C8-644285EF518A}" destId="{7ECC3D46-4F2D-4155-BE63-3AAE8FF5FEB3}"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ADA9F-3BCB-44AE-A519-CE6F90220243}">
      <dsp:nvSpPr>
        <dsp:cNvPr id="0" name=""/>
        <dsp:cNvSpPr/>
      </dsp:nvSpPr>
      <dsp:spPr>
        <a:xfrm>
          <a:off x="951080" y="38099"/>
          <a:ext cx="1981200" cy="1981200"/>
        </a:xfrm>
        <a:prstGeom prst="ellipse">
          <a:avLst/>
        </a:prstGeom>
        <a:solidFill>
          <a:schemeClr val="accent4">
            <a:lumMod val="60000"/>
            <a:lumOff val="40000"/>
            <a:alpha val="5000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ro-RO" sz="2000" kern="1200" dirty="0">
              <a:solidFill>
                <a:srgbClr val="7030A0"/>
              </a:solidFill>
            </a:rPr>
            <a:t>Autorități publice</a:t>
          </a:r>
          <a:endParaRPr lang="en-US" sz="2000" kern="1200" dirty="0">
            <a:solidFill>
              <a:srgbClr val="7030A0"/>
            </a:solidFill>
          </a:endParaRPr>
        </a:p>
      </dsp:txBody>
      <dsp:txXfrm>
        <a:off x="1179680" y="304799"/>
        <a:ext cx="1524000" cy="628650"/>
      </dsp:txXfrm>
    </dsp:sp>
    <dsp:sp modelId="{DB3DE9BB-D3A5-49F4-8061-0212F05260CF}">
      <dsp:nvSpPr>
        <dsp:cNvPr id="0" name=""/>
        <dsp:cNvSpPr/>
      </dsp:nvSpPr>
      <dsp:spPr>
        <a:xfrm>
          <a:off x="1823120" y="917708"/>
          <a:ext cx="2139279" cy="1981200"/>
        </a:xfrm>
        <a:prstGeom prst="ellipse">
          <a:avLst/>
        </a:prstGeom>
        <a:solidFill>
          <a:schemeClr val="tx2">
            <a:lumMod val="20000"/>
            <a:lumOff val="80000"/>
            <a:alpha val="5000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ro-RO" sz="2000" kern="1200" dirty="0" smtClean="0">
              <a:solidFill>
                <a:schemeClr val="tx2"/>
              </a:solidFill>
            </a:rPr>
            <a:t>Mediul de afaceri</a:t>
          </a:r>
          <a:endParaRPr lang="en-US" sz="2000" kern="1200" dirty="0">
            <a:solidFill>
              <a:schemeClr val="tx2"/>
            </a:solidFill>
          </a:endParaRPr>
        </a:p>
      </dsp:txBody>
      <dsp:txXfrm>
        <a:off x="2975040" y="1146308"/>
        <a:ext cx="822799" cy="1524000"/>
      </dsp:txXfrm>
    </dsp:sp>
    <dsp:sp modelId="{DFB97B8C-B3D7-4C99-BE39-D1643D223C6F}">
      <dsp:nvSpPr>
        <dsp:cNvPr id="0" name=""/>
        <dsp:cNvSpPr/>
      </dsp:nvSpPr>
      <dsp:spPr>
        <a:xfrm>
          <a:off x="951080" y="1790700"/>
          <a:ext cx="1981200" cy="1981200"/>
        </a:xfrm>
        <a:prstGeom prst="ellipse">
          <a:avLst/>
        </a:prstGeom>
        <a:solidFill>
          <a:srgbClr val="ACE78B">
            <a:alpha val="49804"/>
          </a:srgb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ro-RO" sz="2000" kern="1200" dirty="0">
              <a:solidFill>
                <a:schemeClr val="accent3">
                  <a:lumMod val="75000"/>
                </a:schemeClr>
              </a:solidFill>
            </a:rPr>
            <a:t>Universități &amp; Cercetare</a:t>
          </a:r>
          <a:endParaRPr lang="en-US" sz="2000" kern="1200" dirty="0">
            <a:solidFill>
              <a:schemeClr val="accent3">
                <a:lumMod val="75000"/>
              </a:schemeClr>
            </a:solidFill>
          </a:endParaRPr>
        </a:p>
      </dsp:txBody>
      <dsp:txXfrm>
        <a:off x="1179680" y="2876549"/>
        <a:ext cx="1524000" cy="628650"/>
      </dsp:txXfrm>
    </dsp:sp>
    <dsp:sp modelId="{19387432-3F4A-4C9C-B92B-82A2BEBD451F}">
      <dsp:nvSpPr>
        <dsp:cNvPr id="0" name=""/>
        <dsp:cNvSpPr/>
      </dsp:nvSpPr>
      <dsp:spPr>
        <a:xfrm>
          <a:off x="209739" y="898035"/>
          <a:ext cx="1981200" cy="1981200"/>
        </a:xfrm>
        <a:prstGeom prst="ellipse">
          <a:avLst/>
        </a:prstGeom>
        <a:solidFill>
          <a:srgbClr val="FF0000">
            <a:alpha val="50000"/>
          </a:srgb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ro-RO" sz="1400" kern="1200" dirty="0" smtClean="0">
              <a:solidFill>
                <a:schemeClr val="tx1"/>
              </a:solidFill>
            </a:rPr>
            <a:t>Societatea civilă și consumatori</a:t>
          </a:r>
          <a:endParaRPr lang="en-US" sz="1400" kern="1200" dirty="0">
            <a:solidFill>
              <a:schemeClr val="tx1"/>
            </a:solidFill>
          </a:endParaRPr>
        </a:p>
      </dsp:txBody>
      <dsp:txXfrm>
        <a:off x="362139" y="1126635"/>
        <a:ext cx="762000" cy="15240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48B445-B7A3-47CB-A6C2-3C893E8CE0F8}" type="datetimeFigureOut">
              <a:rPr lang="en-US" smtClean="0"/>
              <a:pPr/>
              <a:t>10/17/2016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1DA30A-73D8-4B9C-871B-44E735CA7449}" type="slidenum">
              <a:rPr lang="en-US" smtClean="0"/>
              <a:pPr/>
              <a:t>‹#›</a:t>
            </a:fld>
            <a:endParaRPr lang="en-US"/>
          </a:p>
        </p:txBody>
      </p:sp>
    </p:spTree>
    <p:extLst>
      <p:ext uri="{BB962C8B-B14F-4D97-AF65-F5344CB8AC3E}">
        <p14:creationId xmlns:p14="http://schemas.microsoft.com/office/powerpoint/2010/main" val="1289104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dirty="0"/>
          </a:p>
        </p:txBody>
      </p:sp>
      <p:sp>
        <p:nvSpPr>
          <p:cNvPr id="4" name="Substituent număr diapozitiv 3"/>
          <p:cNvSpPr>
            <a:spLocks noGrp="1"/>
          </p:cNvSpPr>
          <p:nvPr>
            <p:ph type="sldNum" sz="quarter" idx="10"/>
          </p:nvPr>
        </p:nvSpPr>
        <p:spPr/>
        <p:txBody>
          <a:bodyPr/>
          <a:lstStyle/>
          <a:p>
            <a:fld id="{CF1DA30A-73D8-4B9C-871B-44E735CA7449}" type="slidenum">
              <a:rPr lang="en-US" smtClean="0"/>
              <a:pPr/>
              <a:t>1</a:t>
            </a:fld>
            <a:endParaRPr lang="en-US"/>
          </a:p>
        </p:txBody>
      </p:sp>
    </p:spTree>
    <p:extLst>
      <p:ext uri="{BB962C8B-B14F-4D97-AF65-F5344CB8AC3E}">
        <p14:creationId xmlns:p14="http://schemas.microsoft.com/office/powerpoint/2010/main" val="1710591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genesis of the concept can be traced back to the work of Dominique Foray and Bart van Ark and other members of the “Knowledge for Growth”, an EU expert group tasked with finding an alternative to public policies that spread public investments in knowledge and innovation – research, education, public support to business R&amp;D, etc. thinly across technology research fields such as biotechnology, ICTs, and nanotechnology. A central tenet of the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argument advanced by Foray and others is that governments should focus their knowledge investments in activities– not in sectors in </a:t>
            </a:r>
            <a:r>
              <a:rPr lang="en-US" sz="1200" i="1" kern="1200" baseline="0" dirty="0" smtClean="0">
                <a:solidFill>
                  <a:schemeClr val="tx1"/>
                </a:solidFill>
                <a:latin typeface="+mn-lt"/>
                <a:ea typeface="+mn-ea"/>
                <a:cs typeface="+mn-cs"/>
              </a:rPr>
              <a:t>per se – that reflect areas where a region or country has some comparative advantage (</a:t>
            </a:r>
            <a:r>
              <a:rPr lang="en-US" sz="1200" i="1" kern="1200" baseline="0" dirty="0" err="1" smtClean="0">
                <a:solidFill>
                  <a:schemeClr val="tx1"/>
                </a:solidFill>
                <a:latin typeface="+mn-lt"/>
                <a:ea typeface="+mn-ea"/>
                <a:cs typeface="+mn-cs"/>
              </a:rPr>
              <a:t>specialisation</a:t>
            </a:r>
            <a:r>
              <a:rPr lang="en-US" sz="1200" i="1" kern="1200" baseline="0" dirty="0" smtClean="0">
                <a:solidFill>
                  <a:schemeClr val="tx1"/>
                </a:solidFill>
                <a:latin typeface="+mn-lt"/>
                <a:ea typeface="+mn-ea"/>
                <a:cs typeface="+mn-cs"/>
              </a:rPr>
              <a:t>) or emerging areas where entrepreneurs could develop new activities (diversification). This connection between </a:t>
            </a:r>
            <a:r>
              <a:rPr lang="en-US" sz="1200" i="1" kern="1200" baseline="0" dirty="0" err="1" smtClean="0">
                <a:solidFill>
                  <a:schemeClr val="tx1"/>
                </a:solidFill>
                <a:latin typeface="+mn-lt"/>
                <a:ea typeface="+mn-ea"/>
                <a:cs typeface="+mn-cs"/>
              </a:rPr>
              <a:t>specialisation</a:t>
            </a:r>
            <a:r>
              <a:rPr lang="en-US" sz="1200" i="1" kern="1200" baseline="0" dirty="0" smtClean="0">
                <a:solidFill>
                  <a:schemeClr val="tx1"/>
                </a:solidFill>
                <a:latin typeface="+mn-lt"/>
                <a:ea typeface="+mn-ea"/>
                <a:cs typeface="+mn-cs"/>
              </a:rPr>
              <a:t> and technological diversification in the context of regional development and growth has been highly influential as it demonstrated that the smart </a:t>
            </a:r>
            <a:r>
              <a:rPr lang="en-US" sz="1200" i="1" kern="1200" baseline="0" dirty="0" err="1" smtClean="0">
                <a:solidFill>
                  <a:schemeClr val="tx1"/>
                </a:solidFill>
                <a:latin typeface="+mn-lt"/>
                <a:ea typeface="+mn-ea"/>
                <a:cs typeface="+mn-cs"/>
              </a:rPr>
              <a:t>specialisation</a:t>
            </a:r>
            <a:r>
              <a:rPr lang="en-US" sz="1200" i="1" kern="1200" baseline="0" dirty="0" smtClean="0">
                <a:solidFill>
                  <a:schemeClr val="tx1"/>
                </a:solidFill>
                <a:latin typeface="+mn-lt"/>
                <a:ea typeface="+mn-ea"/>
                <a:cs typeface="+mn-cs"/>
              </a:rPr>
              <a:t> as policy framework is very well suited for dealing with the problems of place-based growth (McCann, P. and Ortega-</a:t>
            </a:r>
            <a:r>
              <a:rPr lang="en-US" sz="1200" i="1" kern="1200" baseline="0" dirty="0" err="1" smtClean="0">
                <a:solidFill>
                  <a:schemeClr val="tx1"/>
                </a:solidFill>
                <a:latin typeface="+mn-lt"/>
                <a:ea typeface="+mn-ea"/>
                <a:cs typeface="+mn-cs"/>
              </a:rPr>
              <a:t>Argiles</a:t>
            </a:r>
            <a:r>
              <a:rPr lang="en-US" sz="1200" i="1" kern="1200" baseline="0" dirty="0" smtClean="0">
                <a:solidFill>
                  <a:schemeClr val="tx1"/>
                </a:solidFill>
                <a:latin typeface="+mn-lt"/>
                <a:ea typeface="+mn-ea"/>
                <a:cs typeface="+mn-cs"/>
              </a:rPr>
              <a:t>, R., 2013 forthcoming). </a:t>
            </a:r>
            <a:endParaRPr lang="en-US" dirty="0"/>
          </a:p>
        </p:txBody>
      </p:sp>
      <p:sp>
        <p:nvSpPr>
          <p:cNvPr id="4" name="Slide Number Placeholder 3"/>
          <p:cNvSpPr>
            <a:spLocks noGrp="1"/>
          </p:cNvSpPr>
          <p:nvPr>
            <p:ph type="sldNum" sz="quarter" idx="10"/>
          </p:nvPr>
        </p:nvSpPr>
        <p:spPr/>
        <p:txBody>
          <a:bodyPr/>
          <a:lstStyle/>
          <a:p>
            <a:fld id="{CF1DA30A-73D8-4B9C-871B-44E735CA7449}" type="slidenum">
              <a:rPr lang="en-US" smtClean="0"/>
              <a:pPr/>
              <a:t>3</a:t>
            </a:fld>
            <a:endParaRPr lang="en-US"/>
          </a:p>
        </p:txBody>
      </p:sp>
    </p:spTree>
    <p:extLst>
      <p:ext uri="{BB962C8B-B14F-4D97-AF65-F5344CB8AC3E}">
        <p14:creationId xmlns:p14="http://schemas.microsoft.com/office/powerpoint/2010/main" val="284974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is a industrial and innovation framework for regional economies that aims to illustrate how public policies, framework conditions, but especially R&amp;D and innovation investment policies can influence economic, scientific and technological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of a region and consequently its productivity, competitiveness and economic growth path. It is a logical continuation in the process of deepening, diversifying and </a:t>
            </a:r>
            <a:r>
              <a:rPr lang="en-US" sz="1200" kern="1200" baseline="0" dirty="0" err="1" smtClean="0">
                <a:solidFill>
                  <a:schemeClr val="tx1"/>
                </a:solidFill>
                <a:latin typeface="+mn-lt"/>
                <a:ea typeface="+mn-ea"/>
                <a:cs typeface="+mn-cs"/>
              </a:rPr>
              <a:t>specialising</a:t>
            </a:r>
            <a:r>
              <a:rPr lang="en-US" sz="1200" kern="1200" baseline="0" dirty="0" smtClean="0">
                <a:solidFill>
                  <a:schemeClr val="tx1"/>
                </a:solidFill>
                <a:latin typeface="+mn-lt"/>
                <a:ea typeface="+mn-ea"/>
                <a:cs typeface="+mn-cs"/>
              </a:rPr>
              <a:t> of more general innovation strategies, taking into account regional </a:t>
            </a:r>
            <a:r>
              <a:rPr lang="en-US" sz="1200" kern="1200" baseline="0" dirty="0" err="1" smtClean="0">
                <a:solidFill>
                  <a:schemeClr val="tx1"/>
                </a:solidFill>
                <a:latin typeface="+mn-lt"/>
                <a:ea typeface="+mn-ea"/>
                <a:cs typeface="+mn-cs"/>
              </a:rPr>
              <a:t>specifities</a:t>
            </a:r>
            <a:r>
              <a:rPr lang="en-US" sz="1200" kern="1200" baseline="0" dirty="0" smtClean="0">
                <a:solidFill>
                  <a:schemeClr val="tx1"/>
                </a:solidFill>
                <a:latin typeface="+mn-lt"/>
                <a:ea typeface="+mn-ea"/>
                <a:cs typeface="+mn-cs"/>
              </a:rPr>
              <a:t> and inter-regional aspects, and thus a possible way to help advanced OECD economies – as well as emerging economies- restart economic growth by leveraging innovation led/knowledge-based investments in regions.</a:t>
            </a:r>
          </a:p>
          <a:p>
            <a:r>
              <a:rPr lang="en-US" sz="1200" kern="1200" baseline="0" dirty="0" smtClean="0">
                <a:solidFill>
                  <a:schemeClr val="tx1"/>
                </a:solidFill>
                <a:latin typeface="+mn-lt"/>
                <a:ea typeface="+mn-ea"/>
                <a:cs typeface="+mn-cs"/>
              </a:rPr>
              <a:t>The principles behind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rapidly became a central element of the Europe 2020 Strategy and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strategies have been incorporated as an </a:t>
            </a:r>
            <a:r>
              <a:rPr lang="en-US" sz="1200" i="1" kern="1200" baseline="0" dirty="0" smtClean="0">
                <a:solidFill>
                  <a:schemeClr val="tx1"/>
                </a:solidFill>
                <a:latin typeface="+mn-lt"/>
                <a:ea typeface="+mn-ea"/>
                <a:cs typeface="+mn-cs"/>
              </a:rPr>
              <a:t>ex ante condition for regions in the Regional Policy Contributing to Smart Growth in Europe [COM(2010)553] to access the European Fund for Regional Development (ERDF) which account for EUR 201 billion, for the period 2007-2013 and of which EUR 65 billion are spent for innovation (the total investment for innovation in this period from Cohesion Policy being EUR 86 billion considering also the European Social Fund). European regions are INNOVATION-DRIVEN GROWTH IN REGIONS: THE ROLE OF SMART SPECIALISATION </a:t>
            </a:r>
            <a:r>
              <a:rPr lang="en-US" sz="1200" b="1" i="1" kern="1200" baseline="0" dirty="0" smtClean="0">
                <a:solidFill>
                  <a:schemeClr val="tx1"/>
                </a:solidFill>
                <a:latin typeface="+mn-lt"/>
                <a:ea typeface="+mn-ea"/>
                <a:cs typeface="+mn-cs"/>
              </a:rPr>
              <a:t>18 © OECD 2013 </a:t>
            </a:r>
          </a:p>
          <a:p>
            <a:r>
              <a:rPr lang="en-US" sz="1200" kern="1200" baseline="0" dirty="0" smtClean="0">
                <a:solidFill>
                  <a:schemeClr val="tx1"/>
                </a:solidFill>
                <a:latin typeface="+mn-lt"/>
                <a:ea typeface="+mn-ea"/>
                <a:cs typeface="+mn-cs"/>
              </a:rPr>
              <a:t>therefore required to identify the key areas, activities or technological domains where they are more likely to enjoy competitive advantage and focus their regional policies to promote innovation in these fields. </a:t>
            </a:r>
            <a:endParaRPr lang="en-US" dirty="0"/>
          </a:p>
        </p:txBody>
      </p:sp>
      <p:sp>
        <p:nvSpPr>
          <p:cNvPr id="4" name="Slide Number Placeholder 3"/>
          <p:cNvSpPr>
            <a:spLocks noGrp="1"/>
          </p:cNvSpPr>
          <p:nvPr>
            <p:ph type="sldNum" sz="quarter" idx="10"/>
          </p:nvPr>
        </p:nvSpPr>
        <p:spPr/>
        <p:txBody>
          <a:bodyPr/>
          <a:lstStyle/>
          <a:p>
            <a:fld id="{CF1DA30A-73D8-4B9C-871B-44E735CA7449}" type="slidenum">
              <a:rPr lang="en-US" smtClean="0"/>
              <a:pPr/>
              <a:t>4</a:t>
            </a:fld>
            <a:endParaRPr lang="en-US"/>
          </a:p>
        </p:txBody>
      </p:sp>
    </p:spTree>
    <p:extLst>
      <p:ext uri="{BB962C8B-B14F-4D97-AF65-F5344CB8AC3E}">
        <p14:creationId xmlns:p14="http://schemas.microsoft.com/office/powerpoint/2010/main" val="2645157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baseline="0" dirty="0" smtClean="0">
                <a:solidFill>
                  <a:schemeClr val="tx1"/>
                </a:solidFill>
                <a:latin typeface="+mn-lt"/>
                <a:ea typeface="+mn-ea"/>
                <a:cs typeface="+mn-cs"/>
              </a:rPr>
              <a:t>The theoretical origins of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are deep and are grounded in the classical economic theories of economic growth (e.g. the theory of the division of </a:t>
            </a:r>
            <a:r>
              <a:rPr lang="en-US" sz="1200" kern="1200" baseline="0" dirty="0" err="1" smtClean="0">
                <a:solidFill>
                  <a:schemeClr val="tx1"/>
                </a:solidFill>
                <a:latin typeface="+mn-lt"/>
                <a:ea typeface="+mn-ea"/>
                <a:cs typeface="+mn-cs"/>
              </a:rPr>
              <a:t>labour</a:t>
            </a:r>
            <a:r>
              <a:rPr lang="en-US" sz="1200" kern="1200" baseline="0" dirty="0" smtClean="0">
                <a:solidFill>
                  <a:schemeClr val="tx1"/>
                </a:solidFill>
                <a:latin typeface="+mn-lt"/>
                <a:ea typeface="+mn-ea"/>
                <a:cs typeface="+mn-cs"/>
              </a:rPr>
              <a:t> by Adam Smith) and notably trade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Modern recent strands of economic thought from evolutionary economics to the economics of agglomeration are also visible in the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concept, notably the issue of increasing returns to knowledge, the role of knowledge spill-</a:t>
            </a:r>
            <a:r>
              <a:rPr lang="en-US" sz="1200" kern="1200" baseline="0" dirty="0" err="1" smtClean="0">
                <a:solidFill>
                  <a:schemeClr val="tx1"/>
                </a:solidFill>
                <a:latin typeface="+mn-lt"/>
                <a:ea typeface="+mn-ea"/>
                <a:cs typeface="+mn-cs"/>
              </a:rPr>
              <a:t>overs</a:t>
            </a:r>
            <a:r>
              <a:rPr lang="en-US" sz="1200" kern="1200" baseline="0" dirty="0" smtClean="0">
                <a:solidFill>
                  <a:schemeClr val="tx1"/>
                </a:solidFill>
                <a:latin typeface="+mn-lt"/>
                <a:ea typeface="+mn-ea"/>
                <a:cs typeface="+mn-cs"/>
              </a:rPr>
              <a:t> and rigidities (e.g. </a:t>
            </a:r>
            <a:r>
              <a:rPr lang="en-US" sz="1200" kern="1200" baseline="0" dirty="0" err="1" smtClean="0">
                <a:solidFill>
                  <a:schemeClr val="tx1"/>
                </a:solidFill>
                <a:latin typeface="+mn-lt"/>
                <a:ea typeface="+mn-ea"/>
                <a:cs typeface="+mn-cs"/>
              </a:rPr>
              <a:t>labour</a:t>
            </a:r>
            <a:r>
              <a:rPr lang="en-US" sz="1200" kern="1200" baseline="0" dirty="0" smtClean="0">
                <a:solidFill>
                  <a:schemeClr val="tx1"/>
                </a:solidFill>
                <a:latin typeface="+mn-lt"/>
                <a:ea typeface="+mn-ea"/>
                <a:cs typeface="+mn-cs"/>
              </a:rPr>
              <a:t> market barriers) that prevent shifts in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patterns.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also draws on the broad economic research on industrial development [e.g. </a:t>
            </a:r>
            <a:r>
              <a:rPr lang="en-US" sz="1200" kern="1200" baseline="0" dirty="0" err="1" smtClean="0">
                <a:solidFill>
                  <a:schemeClr val="tx1"/>
                </a:solidFill>
                <a:latin typeface="+mn-lt"/>
                <a:ea typeface="+mn-ea"/>
                <a:cs typeface="+mn-cs"/>
              </a:rPr>
              <a:t>Marshallian</a:t>
            </a:r>
            <a:r>
              <a:rPr lang="en-US" sz="1200" kern="1200" baseline="0" dirty="0" smtClean="0">
                <a:solidFill>
                  <a:schemeClr val="tx1"/>
                </a:solidFill>
                <a:latin typeface="+mn-lt"/>
                <a:ea typeface="+mn-ea"/>
                <a:cs typeface="+mn-cs"/>
              </a:rPr>
              <a:t> externalities, industrial districts; flexible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Piore</a:t>
            </a:r>
            <a:r>
              <a:rPr lang="en-US" sz="1200" kern="1200" baseline="0" dirty="0" smtClean="0">
                <a:solidFill>
                  <a:schemeClr val="tx1"/>
                </a:solidFill>
                <a:latin typeface="+mn-lt"/>
                <a:ea typeface="+mn-ea"/>
                <a:cs typeface="+mn-cs"/>
              </a:rPr>
              <a:t> and </a:t>
            </a:r>
            <a:r>
              <a:rPr lang="en-US" sz="1200" kern="1200" baseline="0" dirty="0" err="1" smtClean="0">
                <a:solidFill>
                  <a:schemeClr val="tx1"/>
                </a:solidFill>
                <a:latin typeface="+mn-lt"/>
                <a:ea typeface="+mn-ea"/>
                <a:cs typeface="+mn-cs"/>
              </a:rPr>
              <a:t>Sabel</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Storper</a:t>
            </a:r>
            <a:r>
              <a:rPr lang="en-US" sz="1200" kern="1200" baseline="0" dirty="0" smtClean="0">
                <a:solidFill>
                  <a:schemeClr val="tx1"/>
                </a:solidFill>
                <a:latin typeface="+mn-lt"/>
                <a:ea typeface="+mn-ea"/>
                <a:cs typeface="+mn-cs"/>
              </a:rPr>
              <a:t>), and neoclassical spatial economics (</a:t>
            </a:r>
            <a:r>
              <a:rPr lang="en-US" sz="1200" kern="1200" baseline="0" dirty="0" err="1" smtClean="0">
                <a:solidFill>
                  <a:schemeClr val="tx1"/>
                </a:solidFill>
                <a:latin typeface="+mn-lt"/>
                <a:ea typeface="+mn-ea"/>
                <a:cs typeface="+mn-cs"/>
              </a:rPr>
              <a:t>Krugman</a:t>
            </a:r>
            <a:r>
              <a:rPr lang="en-US" sz="1200" kern="1200" baseline="0" dirty="0" smtClean="0">
                <a:solidFill>
                  <a:schemeClr val="tx1"/>
                </a:solidFill>
                <a:latin typeface="+mn-lt"/>
                <a:ea typeface="+mn-ea"/>
                <a:cs typeface="+mn-cs"/>
              </a:rPr>
              <a:t> and </a:t>
            </a:r>
            <a:r>
              <a:rPr lang="en-US" sz="1200" kern="1200" baseline="0" dirty="0" err="1" smtClean="0">
                <a:solidFill>
                  <a:schemeClr val="tx1"/>
                </a:solidFill>
                <a:latin typeface="+mn-lt"/>
                <a:ea typeface="+mn-ea"/>
                <a:cs typeface="+mn-cs"/>
              </a:rPr>
              <a:t>Venables</a:t>
            </a:r>
            <a:r>
              <a:rPr lang="en-US" sz="1200" kern="1200" baseline="0" dirty="0" smtClean="0">
                <a:solidFill>
                  <a:schemeClr val="tx1"/>
                </a:solidFill>
                <a:latin typeface="+mn-lt"/>
                <a:ea typeface="+mn-ea"/>
                <a:cs typeface="+mn-cs"/>
              </a:rPr>
              <a:t>)]. </a:t>
            </a:r>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thus is very much an </a:t>
            </a:r>
            <a:r>
              <a:rPr lang="en-US" sz="1200" i="1" kern="1200" baseline="0" dirty="0" smtClean="0">
                <a:solidFill>
                  <a:schemeClr val="tx1"/>
                </a:solidFill>
                <a:latin typeface="+mn-lt"/>
                <a:ea typeface="+mn-ea"/>
                <a:cs typeface="+mn-cs"/>
              </a:rPr>
              <a:t>economic framework </a:t>
            </a:r>
            <a:r>
              <a:rPr lang="en-US" sz="1200" i="1" kern="1200" baseline="0" dirty="0" err="1" smtClean="0">
                <a:solidFill>
                  <a:schemeClr val="tx1"/>
                </a:solidFill>
                <a:latin typeface="+mn-lt"/>
                <a:ea typeface="+mn-ea"/>
                <a:cs typeface="+mn-cs"/>
              </a:rPr>
              <a:t>focussed</a:t>
            </a:r>
            <a:r>
              <a:rPr lang="en-US" sz="1200" i="1" kern="1200" baseline="0" dirty="0" smtClean="0">
                <a:solidFill>
                  <a:schemeClr val="tx1"/>
                </a:solidFill>
                <a:latin typeface="+mn-lt"/>
                <a:ea typeface="+mn-ea"/>
                <a:cs typeface="+mn-cs"/>
              </a:rPr>
              <a:t> on regions that aims to illustrate – for the purpose of policy making – how public policies, framework conditions, but especially R&amp;D and innovation investment policies – can influence economic, scientific and technological </a:t>
            </a:r>
            <a:r>
              <a:rPr lang="en-US" sz="1200" i="1" kern="1200" baseline="0" dirty="0" err="1" smtClean="0">
                <a:solidFill>
                  <a:schemeClr val="tx1"/>
                </a:solidFill>
                <a:latin typeface="+mn-lt"/>
                <a:ea typeface="+mn-ea"/>
                <a:cs typeface="+mn-cs"/>
              </a:rPr>
              <a:t>specialisation</a:t>
            </a:r>
            <a:r>
              <a:rPr lang="en-US" sz="1200" i="1" kern="1200" baseline="0" dirty="0" smtClean="0">
                <a:solidFill>
                  <a:schemeClr val="tx1"/>
                </a:solidFill>
                <a:latin typeface="+mn-lt"/>
                <a:ea typeface="+mn-ea"/>
                <a:cs typeface="+mn-cs"/>
              </a:rPr>
              <a:t> within a regional policy framework and through this mechanism, productivity, competitiveness and economic growth. </a:t>
            </a:r>
            <a:endParaRPr lang="ro-RO" sz="1200" i="1" kern="1200" baseline="0" dirty="0" smtClean="0">
              <a:solidFill>
                <a:schemeClr val="tx1"/>
              </a:solidFill>
              <a:latin typeface="+mn-lt"/>
              <a:ea typeface="+mn-ea"/>
              <a:cs typeface="+mn-cs"/>
            </a:endParaRPr>
          </a:p>
          <a:p>
            <a:endParaRPr lang="ro-RO" sz="1200" i="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Another important feature of the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concept is that through policy interventions focused on releasing entrepreneurial forces, it aims to impact not only on the rate but also the direction of innovation. </a:t>
            </a:r>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Activities, not sectors </a:t>
            </a:r>
            <a:r>
              <a:rPr lang="en-US" sz="1200" b="1" i="1" kern="1200" baseline="0" dirty="0" smtClean="0">
                <a:solidFill>
                  <a:schemeClr val="tx1"/>
                </a:solidFill>
                <a:latin typeface="+mn-lt"/>
                <a:ea typeface="+mn-ea"/>
                <a:cs typeface="+mn-cs"/>
              </a:rPr>
              <a:t>per se are the level for setting priority setting for knowledge investments. </a:t>
            </a:r>
            <a:r>
              <a:rPr lang="en-US" sz="1200" b="0" i="0" kern="1200" baseline="0" dirty="0" smtClean="0">
                <a:solidFill>
                  <a:schemeClr val="tx1"/>
                </a:solidFill>
                <a:latin typeface="+mn-lt"/>
                <a:ea typeface="+mn-ea"/>
                <a:cs typeface="+mn-cs"/>
              </a:rPr>
              <a:t>While sectors still matter, the issue is not to target sectors but rather activities. Activities can be tied to specific technologies or the technology mix, to specific capabilities, natural assets etc. In general what is discovered as future priorities are those activities where innovative projects complement existing productive assets, hence the need to differentiate the </a:t>
            </a:r>
            <a:r>
              <a:rPr lang="en-US" sz="1200" kern="1200" baseline="0" dirty="0" smtClean="0">
                <a:solidFill>
                  <a:schemeClr val="tx1"/>
                </a:solidFill>
                <a:latin typeface="+mn-lt"/>
                <a:ea typeface="+mn-ea"/>
                <a:cs typeface="+mn-cs"/>
              </a:rPr>
              <a:t>target of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according to the overall position of a given activity (e.g. </a:t>
            </a:r>
            <a:r>
              <a:rPr lang="en-US" sz="1200" kern="1200" baseline="0" dirty="0" err="1" smtClean="0">
                <a:solidFill>
                  <a:schemeClr val="tx1"/>
                </a:solidFill>
                <a:latin typeface="+mn-lt"/>
                <a:ea typeface="+mn-ea"/>
                <a:cs typeface="+mn-cs"/>
              </a:rPr>
              <a:t>modernisation</a:t>
            </a:r>
            <a:r>
              <a:rPr lang="en-US" sz="1200" kern="1200" baseline="0" dirty="0" smtClean="0">
                <a:solidFill>
                  <a:schemeClr val="tx1"/>
                </a:solidFill>
                <a:latin typeface="+mn-lt"/>
                <a:ea typeface="+mn-ea"/>
                <a:cs typeface="+mn-cs"/>
              </a:rPr>
              <a:t>, transition, diversification, radical foundation and the key notion of related diversity). </a:t>
            </a:r>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Evaluation and monitoring. </a:t>
            </a:r>
            <a:r>
              <a:rPr lang="en-US" sz="1200" b="0" kern="1200" baseline="0" dirty="0" smtClean="0">
                <a:solidFill>
                  <a:schemeClr val="tx1"/>
                </a:solidFill>
                <a:latin typeface="+mn-lt"/>
                <a:ea typeface="+mn-ea"/>
                <a:cs typeface="+mn-cs"/>
              </a:rPr>
              <a:t>As other versions of new industrial policies, smart </a:t>
            </a:r>
            <a:r>
              <a:rPr lang="en-US" sz="1200" b="0" kern="1200" baseline="0" dirty="0" err="1" smtClean="0">
                <a:solidFill>
                  <a:schemeClr val="tx1"/>
                </a:solidFill>
                <a:latin typeface="+mn-lt"/>
                <a:ea typeface="+mn-ea"/>
                <a:cs typeface="+mn-cs"/>
              </a:rPr>
              <a:t>specialisation</a:t>
            </a:r>
            <a:r>
              <a:rPr lang="en-US" sz="1200" b="0" kern="1200" baseline="0" dirty="0" smtClean="0">
                <a:solidFill>
                  <a:schemeClr val="tx1"/>
                </a:solidFill>
                <a:latin typeface="+mn-lt"/>
                <a:ea typeface="+mn-ea"/>
                <a:cs typeface="+mn-cs"/>
              </a:rPr>
              <a:t> </a:t>
            </a:r>
            <a:r>
              <a:rPr lang="en-US" sz="1200" b="0" kern="1200" baseline="0" dirty="0" err="1" smtClean="0">
                <a:solidFill>
                  <a:schemeClr val="tx1"/>
                </a:solidFill>
                <a:latin typeface="+mn-lt"/>
                <a:ea typeface="+mn-ea"/>
                <a:cs typeface="+mn-cs"/>
              </a:rPr>
              <a:t>emphasises</a:t>
            </a:r>
            <a:r>
              <a:rPr lang="en-US" sz="1200" b="0" kern="1200" baseline="0" dirty="0" smtClean="0">
                <a:solidFill>
                  <a:schemeClr val="tx1"/>
                </a:solidFill>
                <a:latin typeface="+mn-lt"/>
                <a:ea typeface="+mn-ea"/>
                <a:cs typeface="+mn-cs"/>
              </a:rPr>
              <a:t> the need for policy makers to carry out evidence-based monitoring and evaluation and to feed-back into policy design. It also requires flexibility in policy making to be able to terminate or reallocate public support to R&amp;D and innovation. For that purpose, clear benchmarks and criteria for success and failure are needed. Smart </a:t>
            </a:r>
            <a:r>
              <a:rPr lang="en-US" sz="1200" b="0" kern="1200" baseline="0" dirty="0" err="1" smtClean="0">
                <a:solidFill>
                  <a:schemeClr val="tx1"/>
                </a:solidFill>
                <a:latin typeface="+mn-lt"/>
                <a:ea typeface="+mn-ea"/>
                <a:cs typeface="+mn-cs"/>
              </a:rPr>
              <a:t>specialisation</a:t>
            </a:r>
            <a:r>
              <a:rPr lang="en-US" sz="1200" b="0" kern="1200" baseline="0" dirty="0" smtClean="0">
                <a:solidFill>
                  <a:schemeClr val="tx1"/>
                </a:solidFill>
                <a:latin typeface="+mn-lt"/>
                <a:ea typeface="+mn-ea"/>
                <a:cs typeface="+mn-cs"/>
              </a:rPr>
              <a:t> policies need to have measurable goals, whether it involves an increase in business R&amp;D, R&amp;D </a:t>
            </a:r>
            <a:r>
              <a:rPr lang="en-US" sz="1200" b="0" kern="1200" baseline="0" dirty="0" err="1" smtClean="0">
                <a:solidFill>
                  <a:schemeClr val="tx1"/>
                </a:solidFill>
                <a:latin typeface="+mn-lt"/>
                <a:ea typeface="+mn-ea"/>
                <a:cs typeface="+mn-cs"/>
              </a:rPr>
              <a:t>commercialisation</a:t>
            </a:r>
            <a:r>
              <a:rPr lang="en-US" sz="1200" b="0" kern="1200" baseline="0" dirty="0" smtClean="0">
                <a:solidFill>
                  <a:schemeClr val="tx1"/>
                </a:solidFill>
                <a:latin typeface="+mn-lt"/>
                <a:ea typeface="+mn-ea"/>
                <a:cs typeface="+mn-cs"/>
              </a:rPr>
              <a:t> or research excellence. </a:t>
            </a:r>
          </a:p>
          <a:p>
            <a:endParaRPr lang="en-US"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F1DA30A-73D8-4B9C-871B-44E735CA7449}" type="slidenum">
              <a:rPr lang="en-US" smtClean="0"/>
              <a:pPr/>
              <a:t>5</a:t>
            </a:fld>
            <a:endParaRPr lang="en-US"/>
          </a:p>
        </p:txBody>
      </p:sp>
    </p:spTree>
    <p:extLst>
      <p:ext uri="{BB962C8B-B14F-4D97-AF65-F5344CB8AC3E}">
        <p14:creationId xmlns:p14="http://schemas.microsoft.com/office/powerpoint/2010/main" val="3483188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baseline="0" dirty="0" smtClean="0">
                <a:solidFill>
                  <a:schemeClr val="tx1"/>
                </a:solidFill>
                <a:latin typeface="+mn-lt"/>
                <a:ea typeface="+mn-ea"/>
                <a:cs typeface="+mn-cs"/>
              </a:rPr>
              <a:t>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is fundamentally based on a process of entrepreneurial discovery. Entrepreneurs</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 a broad sense (firms, higher education institutions, independent inventors and innovators) are in the</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best position to discover the domains of R&amp;D and innovation in which a region is likely to excel given</a:t>
            </a:r>
          </a:p>
          <a:p>
            <a:r>
              <a:rPr lang="en-US" sz="1200" kern="1200" baseline="0" dirty="0" smtClean="0">
                <a:solidFill>
                  <a:schemeClr val="tx1"/>
                </a:solidFill>
                <a:latin typeface="+mn-lt"/>
                <a:ea typeface="+mn-ea"/>
                <a:cs typeface="+mn-cs"/>
              </a:rPr>
              <a:t>its existing capabilities and productive assets8. And it may be that for many regions and countries the</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most important « innovations » are not purely technical but in fact reside in this discovery process of</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what the country should do in terms of R&amp;D and innovation9. For example, some entrepreneurs in the</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Finnish pulp and paper industry viewed nanotechnology as a promising source of valuable application</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innovations, and firms in this industry were taking steps to assess this potentiality</a:t>
            </a:r>
            <a:r>
              <a:rPr lang="ro-RO" sz="1200" kern="1200" baseline="0" dirty="0" smtClean="0">
                <a:solidFill>
                  <a:schemeClr val="tx1"/>
                </a:solidFill>
                <a:latin typeface="+mn-lt"/>
                <a:ea typeface="+mn-ea"/>
                <a:cs typeface="+mn-cs"/>
              </a:rPr>
              <a:t>.</a:t>
            </a:r>
          </a:p>
          <a:p>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central element of the smart </a:t>
            </a:r>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 concept that differentiates it from traditional innovation and industry policy frameworks is the focus on the ‘entrepreneurial discovery process’ or ‘self-discovery’ which is the process through which an entrepreneur </a:t>
            </a:r>
            <a:r>
              <a:rPr lang="en-US" sz="1200" kern="1200" baseline="0" dirty="0" err="1" smtClean="0">
                <a:solidFill>
                  <a:schemeClr val="tx1"/>
                </a:solidFill>
                <a:latin typeface="+mn-lt"/>
                <a:ea typeface="+mn-ea"/>
                <a:cs typeface="+mn-cs"/>
              </a:rPr>
              <a:t>realises</a:t>
            </a:r>
            <a:r>
              <a:rPr lang="en-US" sz="1200" kern="1200" baseline="0" dirty="0" smtClean="0">
                <a:solidFill>
                  <a:schemeClr val="tx1"/>
                </a:solidFill>
                <a:latin typeface="+mn-lt"/>
                <a:ea typeface="+mn-ea"/>
                <a:cs typeface="+mn-cs"/>
              </a:rPr>
              <a:t> that a good or activity, that may or may not already exist in other regions, can be produced locally, with some variations and possibly at lower cost (</a:t>
            </a:r>
            <a:r>
              <a:rPr lang="en-US" sz="1200" kern="1200" baseline="0" dirty="0" err="1" smtClean="0">
                <a:solidFill>
                  <a:schemeClr val="tx1"/>
                </a:solidFill>
                <a:latin typeface="+mn-lt"/>
                <a:ea typeface="+mn-ea"/>
                <a:cs typeface="+mn-cs"/>
              </a:rPr>
              <a:t>Rodrik</a:t>
            </a:r>
            <a:r>
              <a:rPr lang="en-US" sz="1200" kern="1200" baseline="0" dirty="0" smtClean="0">
                <a:solidFill>
                  <a:schemeClr val="tx1"/>
                </a:solidFill>
                <a:latin typeface="+mn-lt"/>
                <a:ea typeface="+mn-ea"/>
                <a:cs typeface="+mn-cs"/>
              </a:rPr>
              <a:t> D., 2004). </a:t>
            </a:r>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Entrepreneurial knowledge involves much more than knowledge about science and techniques. Rather,</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it combines and relates such knowledge about science, technology and engineering with knowledge of</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market growth potential, potential competitors as well as the whole set of inputs and services required</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for launching a new activity. The synthesis and integration of all this knowledge which is initially</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dispersed and fragmented create a vision and drive the decision « to go ». It is this type of knowledge</a:t>
            </a:r>
            <a:r>
              <a:rPr lang="ro-RO"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that needs to be activated, </a:t>
            </a:r>
            <a:r>
              <a:rPr lang="en-US" sz="1200" kern="1200" baseline="0" dirty="0" err="1" smtClean="0">
                <a:solidFill>
                  <a:schemeClr val="tx1"/>
                </a:solidFill>
                <a:latin typeface="+mn-lt"/>
                <a:ea typeface="+mn-ea"/>
                <a:cs typeface="+mn-cs"/>
              </a:rPr>
              <a:t>mobilised</a:t>
            </a:r>
            <a:r>
              <a:rPr lang="en-US" sz="1200" kern="1200" baseline="0" dirty="0" smtClean="0">
                <a:solidFill>
                  <a:schemeClr val="tx1"/>
                </a:solidFill>
                <a:latin typeface="+mn-lt"/>
                <a:ea typeface="+mn-ea"/>
                <a:cs typeface="+mn-cs"/>
              </a:rPr>
              <a:t> and supported as the main ingredient of a process of smart</a:t>
            </a:r>
          </a:p>
          <a:p>
            <a:r>
              <a:rPr lang="en-US" sz="1200" kern="1200" baseline="0" dirty="0" err="1" smtClean="0">
                <a:solidFill>
                  <a:schemeClr val="tx1"/>
                </a:solidFill>
                <a:latin typeface="+mn-lt"/>
                <a:ea typeface="+mn-ea"/>
                <a:cs typeface="+mn-cs"/>
              </a:rPr>
              <a:t>specialisation</a:t>
            </a:r>
            <a:r>
              <a:rPr lang="en-US" sz="1200" kern="1200" baseline="0" dirty="0" smtClean="0">
                <a:solidFill>
                  <a:schemeClr val="tx1"/>
                </a:solidFill>
                <a:latin typeface="+mn-lt"/>
                <a:ea typeface="+mn-ea"/>
                <a:cs typeface="+mn-cs"/>
              </a:rPr>
              <a:t>.</a:t>
            </a:r>
            <a:endParaRPr lang="ro-RO" sz="1200" kern="1200" baseline="0" dirty="0" smtClean="0">
              <a:solidFill>
                <a:schemeClr val="tx1"/>
              </a:solidFill>
              <a:latin typeface="+mn-lt"/>
              <a:ea typeface="+mn-ea"/>
              <a:cs typeface="+mn-cs"/>
            </a:endParaRPr>
          </a:p>
          <a:p>
            <a:endParaRPr lang="ro-RO"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US" sz="1200" kern="1200" baseline="0" dirty="0" err="1" smtClean="0">
                <a:solidFill>
                  <a:schemeClr val="tx1"/>
                </a:solidFill>
                <a:latin typeface="+mn-lt"/>
                <a:ea typeface="+mn-ea"/>
                <a:cs typeface="+mn-cs"/>
              </a:rPr>
              <a:t>Prioritisation</a:t>
            </a:r>
            <a:r>
              <a:rPr lang="en-US" sz="1200" kern="1200" baseline="0" dirty="0" smtClean="0">
                <a:solidFill>
                  <a:schemeClr val="tx1"/>
                </a:solidFill>
                <a:latin typeface="+mn-lt"/>
                <a:ea typeface="+mn-ea"/>
                <a:cs typeface="+mn-cs"/>
              </a:rPr>
              <a:t> is no longer the exclusive role of the state planner (top down) but involves an interactive process in which the private sector is discovering and producing information about new activities and the government provides conditions for the search to happen, assesses potential and empowers those actors most capable of realizing the potentials. But entrepreneurship in the knowledge economy </a:t>
            </a:r>
            <a:r>
              <a:rPr lang="en-US" sz="1200" kern="1200" baseline="0" dirty="0" err="1" smtClean="0">
                <a:solidFill>
                  <a:schemeClr val="tx1"/>
                </a:solidFill>
                <a:latin typeface="+mn-lt"/>
                <a:ea typeface="+mn-ea"/>
                <a:cs typeface="+mn-cs"/>
              </a:rPr>
              <a:t>recognises</a:t>
            </a:r>
            <a:r>
              <a:rPr lang="en-US" sz="1200" kern="1200" baseline="0" dirty="0" smtClean="0">
                <a:solidFill>
                  <a:schemeClr val="tx1"/>
                </a:solidFill>
                <a:latin typeface="+mn-lt"/>
                <a:ea typeface="+mn-ea"/>
                <a:cs typeface="+mn-cs"/>
              </a:rPr>
              <a:t> that value added is also generated outside sole ownership, in spillovers, in networks of </a:t>
            </a:r>
            <a:r>
              <a:rPr lang="en-US" sz="1200" kern="1200" baseline="0" dirty="0" err="1" smtClean="0">
                <a:solidFill>
                  <a:schemeClr val="tx1"/>
                </a:solidFill>
                <a:latin typeface="+mn-lt"/>
                <a:ea typeface="+mn-ea"/>
                <a:cs typeface="+mn-cs"/>
              </a:rPr>
              <a:t>complementarity</a:t>
            </a:r>
            <a:r>
              <a:rPr lang="en-US" sz="1200" kern="1200" baseline="0" dirty="0" smtClean="0">
                <a:solidFill>
                  <a:schemeClr val="tx1"/>
                </a:solidFill>
                <a:latin typeface="+mn-lt"/>
                <a:ea typeface="+mn-ea"/>
                <a:cs typeface="+mn-cs"/>
              </a:rPr>
              <a:t> and comparative advantage. </a:t>
            </a:r>
            <a:r>
              <a:rPr lang="en-US" sz="1200" b="1" kern="1200" baseline="0" dirty="0" smtClean="0">
                <a:solidFill>
                  <a:schemeClr val="tx1"/>
                </a:solidFill>
                <a:latin typeface="+mn-lt"/>
                <a:ea typeface="+mn-ea"/>
                <a:cs typeface="+mn-cs"/>
              </a:rPr>
              <a:t>These are the two sides of the smart </a:t>
            </a:r>
            <a:r>
              <a:rPr lang="en-US" sz="1200" b="1" kern="1200" baseline="0" dirty="0" err="1" smtClean="0">
                <a:solidFill>
                  <a:schemeClr val="tx1"/>
                </a:solidFill>
                <a:latin typeface="+mn-lt"/>
                <a:ea typeface="+mn-ea"/>
                <a:cs typeface="+mn-cs"/>
              </a:rPr>
              <a:t>specialisation</a:t>
            </a:r>
            <a:r>
              <a:rPr lang="en-US" sz="1200" b="1" kern="1200" baseline="0" dirty="0" smtClean="0">
                <a:solidFill>
                  <a:schemeClr val="tx1"/>
                </a:solidFill>
                <a:latin typeface="+mn-lt"/>
                <a:ea typeface="+mn-ea"/>
                <a:cs typeface="+mn-cs"/>
              </a:rPr>
              <a:t> coin. Implicit in this is the need for better co-ordination mechanisms between regions and national governments for allocating resources in an environment of structural change and uncertainty, risk, and information asymmetries </a:t>
            </a:r>
            <a:r>
              <a:rPr lang="ro-RO" sz="1200" b="1" kern="1200" baseline="0" dirty="0" smtClean="0">
                <a:solidFill>
                  <a:schemeClr val="tx1"/>
                </a:solidFill>
                <a:latin typeface="+mn-lt"/>
                <a:ea typeface="+mn-ea"/>
                <a:cs typeface="+mn-cs"/>
              </a:rPr>
              <a:t>.</a:t>
            </a:r>
            <a:endParaRPr lang="en-US" sz="1200" b="1" kern="1200" baseline="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CF1DA30A-73D8-4B9C-871B-44E735CA7449}" type="slidenum">
              <a:rPr lang="en-US" smtClean="0"/>
              <a:pPr/>
              <a:t>6</a:t>
            </a:fld>
            <a:endParaRPr lang="en-US"/>
          </a:p>
        </p:txBody>
      </p:sp>
    </p:spTree>
    <p:extLst>
      <p:ext uri="{BB962C8B-B14F-4D97-AF65-F5344CB8AC3E}">
        <p14:creationId xmlns:p14="http://schemas.microsoft.com/office/powerpoint/2010/main" val="1053275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ro-RO" dirty="0" smtClean="0"/>
              <a:t>- De inserat poză </a:t>
            </a:r>
            <a:endParaRPr lang="en-US" dirty="0"/>
          </a:p>
        </p:txBody>
      </p:sp>
      <p:sp>
        <p:nvSpPr>
          <p:cNvPr id="4" name="Slide Number Placeholder 3"/>
          <p:cNvSpPr>
            <a:spLocks noGrp="1"/>
          </p:cNvSpPr>
          <p:nvPr>
            <p:ph type="sldNum" sz="quarter" idx="10"/>
          </p:nvPr>
        </p:nvSpPr>
        <p:spPr/>
        <p:txBody>
          <a:bodyPr/>
          <a:lstStyle/>
          <a:p>
            <a:fld id="{CF1DA30A-73D8-4B9C-871B-44E735CA7449}" type="slidenum">
              <a:rPr lang="en-US" smtClean="0"/>
              <a:pPr/>
              <a:t>10</a:t>
            </a:fld>
            <a:endParaRPr lang="en-US"/>
          </a:p>
        </p:txBody>
      </p:sp>
    </p:spTree>
    <p:extLst>
      <p:ext uri="{BB962C8B-B14F-4D97-AF65-F5344CB8AC3E}">
        <p14:creationId xmlns:p14="http://schemas.microsoft.com/office/powerpoint/2010/main" val="14557869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41974-2044-4CF0-A84E-F87396BD78F0}" type="slidenum">
              <a:rPr lang="en-US" smtClean="0"/>
              <a:pPr/>
              <a:t>‹#›</a:t>
            </a:fld>
            <a:endParaRPr lang="en-US"/>
          </a:p>
        </p:txBody>
      </p:sp>
      <p:pic>
        <p:nvPicPr>
          <p:cNvPr id="7" name="Picture 11" descr="Description: logo"/>
          <p:cNvPicPr/>
          <p:nvPr userDrawn="1"/>
        </p:nvPicPr>
        <p:blipFill>
          <a:blip r:embed="rId2" cstate="print"/>
          <a:srcRect/>
          <a:stretch>
            <a:fillRect/>
          </a:stretch>
        </p:blipFill>
        <p:spPr bwMode="auto">
          <a:xfrm>
            <a:off x="6705600" y="175927"/>
            <a:ext cx="1676400" cy="662273"/>
          </a:xfrm>
          <a:prstGeom prst="rect">
            <a:avLst/>
          </a:prstGeom>
          <a:noFill/>
          <a:ln w="9525">
            <a:noFill/>
            <a:miter lim="800000"/>
            <a:headEnd/>
            <a:tailEnd/>
          </a:ln>
        </p:spPr>
      </p:pic>
      <p:sp>
        <p:nvSpPr>
          <p:cNvPr id="8" name="Rectangle 8"/>
          <p:cNvSpPr>
            <a:spLocks noChangeArrowheads="1"/>
          </p:cNvSpPr>
          <p:nvPr userDrawn="1"/>
        </p:nvSpPr>
        <p:spPr bwMode="auto">
          <a:xfrm>
            <a:off x="0" y="6453188"/>
            <a:ext cx="9144000" cy="404812"/>
          </a:xfrm>
          <a:prstGeom prst="rect">
            <a:avLst/>
          </a:prstGeom>
          <a:solidFill>
            <a:srgbClr val="996600">
              <a:alpha val="80392"/>
            </a:srgbClr>
          </a:solidFill>
          <a:ln w="9525">
            <a:solidFill>
              <a:schemeClr val="tx1"/>
            </a:solidFill>
            <a:miter lim="800000"/>
            <a:headEnd/>
            <a:tailEnd/>
          </a:ln>
          <a:effectLst/>
        </p:spPr>
        <p:txBody>
          <a:bodyPr wrap="none" anchor="ctr"/>
          <a:lstStyle/>
          <a:p>
            <a:pPr algn="ctr">
              <a:defRPr/>
            </a:pPr>
            <a:r>
              <a:rPr lang="ro-RO" sz="1000" b="1">
                <a:latin typeface="Trebuchet MS" pitchFamily="34" charset="0"/>
              </a:rPr>
              <a:t>Cu gândul în viitor, acționăm în prezent</a:t>
            </a:r>
            <a:r>
              <a:rPr lang="en-US" sz="1000" b="1">
                <a:latin typeface="Trebuchet MS" pitchFamily="34" charset="0"/>
              </a:rPr>
              <a:t>!</a:t>
            </a:r>
            <a:r>
              <a:rPr lang="ro-RO" sz="1400" b="1"/>
              <a:t>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ChangeArrowheads="1"/>
          </p:cNvSpPr>
          <p:nvPr userDrawn="1"/>
        </p:nvSpPr>
        <p:spPr bwMode="auto">
          <a:xfrm>
            <a:off x="0" y="6453188"/>
            <a:ext cx="9144000" cy="404812"/>
          </a:xfrm>
          <a:prstGeom prst="rect">
            <a:avLst/>
          </a:prstGeom>
          <a:solidFill>
            <a:srgbClr val="996600">
              <a:alpha val="80392"/>
            </a:srgbClr>
          </a:solidFill>
          <a:ln w="9525">
            <a:solidFill>
              <a:schemeClr val="tx1"/>
            </a:solidFill>
            <a:miter lim="800000"/>
            <a:headEnd/>
            <a:tailEnd/>
          </a:ln>
          <a:effectLst/>
        </p:spPr>
        <p:txBody>
          <a:bodyPr wrap="none" anchor="ctr"/>
          <a:lstStyle/>
          <a:p>
            <a:pPr algn="ctr">
              <a:defRPr/>
            </a:pPr>
            <a:r>
              <a:rPr lang="ro-RO" sz="1000" b="1">
                <a:latin typeface="Trebuchet MS" pitchFamily="34" charset="0"/>
              </a:rPr>
              <a:t>Cu gândul în viitor, acționăm în prezent</a:t>
            </a:r>
            <a:r>
              <a:rPr lang="en-US" sz="1000" b="1">
                <a:latin typeface="Trebuchet MS" pitchFamily="34" charset="0"/>
              </a:rPr>
              <a:t>!</a:t>
            </a:r>
            <a:r>
              <a:rPr lang="ro-RO" sz="1400" b="1"/>
              <a:t> </a:t>
            </a:r>
          </a:p>
        </p:txBody>
      </p:sp>
      <p:pic>
        <p:nvPicPr>
          <p:cNvPr id="8" name="Picture 11" descr="Description: logo"/>
          <p:cNvPicPr/>
          <p:nvPr userDrawn="1"/>
        </p:nvPicPr>
        <p:blipFill>
          <a:blip r:embed="rId2" cstate="print"/>
          <a:srcRect/>
          <a:stretch>
            <a:fillRect/>
          </a:stretch>
        </p:blipFill>
        <p:spPr bwMode="auto">
          <a:xfrm>
            <a:off x="6705600" y="175927"/>
            <a:ext cx="1676400" cy="662273"/>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41974-2044-4CF0-A84E-F87396BD78F0}" type="slidenum">
              <a:rPr lang="en-US" smtClean="0"/>
              <a:pPr/>
              <a:t>‹#›</a:t>
            </a:fld>
            <a:endParaRPr lang="en-US"/>
          </a:p>
        </p:txBody>
      </p:sp>
      <p:sp>
        <p:nvSpPr>
          <p:cNvPr id="8" name="Rectangle 8"/>
          <p:cNvSpPr>
            <a:spLocks noChangeArrowheads="1"/>
          </p:cNvSpPr>
          <p:nvPr userDrawn="1"/>
        </p:nvSpPr>
        <p:spPr bwMode="auto">
          <a:xfrm>
            <a:off x="0" y="6453188"/>
            <a:ext cx="9144000" cy="404812"/>
          </a:xfrm>
          <a:prstGeom prst="rect">
            <a:avLst/>
          </a:prstGeom>
          <a:solidFill>
            <a:srgbClr val="996600">
              <a:alpha val="80392"/>
            </a:srgbClr>
          </a:solidFill>
          <a:ln w="9525">
            <a:solidFill>
              <a:schemeClr val="tx1"/>
            </a:solidFill>
            <a:miter lim="800000"/>
            <a:headEnd/>
            <a:tailEnd/>
          </a:ln>
          <a:effectLst/>
        </p:spPr>
        <p:txBody>
          <a:bodyPr wrap="none" anchor="ctr"/>
          <a:lstStyle/>
          <a:p>
            <a:pPr algn="ctr">
              <a:defRPr/>
            </a:pPr>
            <a:r>
              <a:rPr lang="ro-RO" sz="1000" b="1">
                <a:latin typeface="Trebuchet MS" pitchFamily="34" charset="0"/>
              </a:rPr>
              <a:t>Cu gândul în viitor, acționăm în prezent</a:t>
            </a:r>
            <a:r>
              <a:rPr lang="en-US" sz="1000" b="1">
                <a:latin typeface="Trebuchet MS" pitchFamily="34" charset="0"/>
              </a:rPr>
              <a:t>!</a:t>
            </a:r>
            <a:r>
              <a:rPr lang="ro-RO" sz="1400" b="1"/>
              <a:t> </a:t>
            </a:r>
          </a:p>
        </p:txBody>
      </p:sp>
      <p:pic>
        <p:nvPicPr>
          <p:cNvPr id="9" name="Picture 11" descr="Description: logo"/>
          <p:cNvPicPr/>
          <p:nvPr userDrawn="1"/>
        </p:nvPicPr>
        <p:blipFill>
          <a:blip r:embed="rId2" cstate="print"/>
          <a:srcRect/>
          <a:stretch>
            <a:fillRect/>
          </a:stretch>
        </p:blipFill>
        <p:spPr bwMode="auto">
          <a:xfrm>
            <a:off x="6705600" y="175927"/>
            <a:ext cx="1676400" cy="662273"/>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043FE-56BC-4B49-8463-D980FDF0C52C}"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41974-2044-4CF0-A84E-F87396BD78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043FE-56BC-4B49-8463-D980FDF0C52C}" type="datetimeFigureOut">
              <a:rPr lang="en-US" smtClean="0"/>
              <a:pPr/>
              <a:t>10/17/2016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41974-2044-4CF0-A84E-F87396BD78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adrmuntenia.ro/"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normAutofit/>
          </a:bodyPr>
          <a:lstStyle/>
          <a:p>
            <a:pPr algn="just"/>
            <a:r>
              <a:rPr lang="ro-RO" sz="3600" dirty="0" smtClean="0"/>
              <a:t>Specializarea inteligentă – nou demers de politică regională. Specializarea inteligentă in regiunea Sud Muntenia</a:t>
            </a:r>
            <a:endParaRPr lang="en-US" sz="3600" dirty="0"/>
          </a:p>
        </p:txBody>
      </p:sp>
      <p:sp>
        <p:nvSpPr>
          <p:cNvPr id="3" name="Subtitle 2"/>
          <p:cNvSpPr>
            <a:spLocks noGrp="1"/>
          </p:cNvSpPr>
          <p:nvPr>
            <p:ph type="subTitle" idx="1"/>
          </p:nvPr>
        </p:nvSpPr>
        <p:spPr>
          <a:xfrm>
            <a:off x="1143000" y="3886200"/>
            <a:ext cx="7010400" cy="2286000"/>
          </a:xfrm>
        </p:spPr>
        <p:txBody>
          <a:bodyPr>
            <a:normAutofit/>
          </a:bodyPr>
          <a:lstStyle/>
          <a:p>
            <a:endParaRPr lang="ro-RO" sz="2400" dirty="0" smtClean="0"/>
          </a:p>
          <a:p>
            <a:r>
              <a:rPr lang="ro-RO" sz="2400" dirty="0" smtClean="0"/>
              <a:t>A 7-a Conferință Internațională – DEZVOLTAREA REGIONALĂ ȘI DISPARITĂȚILE TERITORIALE</a:t>
            </a:r>
          </a:p>
          <a:p>
            <a:r>
              <a:rPr lang="ro-RO" sz="2400" dirty="0" smtClean="0"/>
              <a:t>Cluj, 15 – 16 octombrie 2016</a:t>
            </a:r>
          </a:p>
          <a:p>
            <a:r>
              <a:rPr lang="ro-RO" sz="2400" dirty="0" smtClean="0"/>
              <a:t>Gilda NICULESCU - Șef serviciu Dezvoltare </a:t>
            </a:r>
          </a:p>
          <a:p>
            <a:endParaRPr lang="ro-RO" sz="2400" dirty="0" smtClean="0"/>
          </a:p>
          <a:p>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normAutofit fontScale="90000"/>
          </a:bodyPr>
          <a:lstStyle/>
          <a:p>
            <a:r>
              <a:rPr lang="ro-RO" sz="3100" dirty="0" smtClean="0"/>
              <a:t/>
            </a:r>
            <a:br>
              <a:rPr lang="ro-RO" sz="3100" dirty="0" smtClean="0"/>
            </a:br>
            <a:r>
              <a:rPr lang="ro-RO" sz="3100" dirty="0" smtClean="0"/>
              <a:t>4. PROCESUL DE ELABORARE A STRATEGIILOR DE SPECIALIZARE INTELIGENTĂ (SSI)</a:t>
            </a:r>
            <a:r>
              <a:rPr lang="ro-RO" dirty="0" smtClean="0"/>
              <a:t/>
            </a:r>
            <a:br>
              <a:rPr lang="ro-RO" dirty="0" smtClean="0"/>
            </a:br>
            <a:endParaRPr lang="en-US" dirty="0"/>
          </a:p>
        </p:txBody>
      </p:sp>
      <p:sp>
        <p:nvSpPr>
          <p:cNvPr id="3" name="Content Placeholder 2"/>
          <p:cNvSpPr>
            <a:spLocks noGrp="1"/>
          </p:cNvSpPr>
          <p:nvPr>
            <p:ph idx="1"/>
          </p:nvPr>
        </p:nvSpPr>
        <p:spPr>
          <a:xfrm>
            <a:off x="457200" y="2027237"/>
            <a:ext cx="8229600" cy="4525963"/>
          </a:xfrm>
        </p:spPr>
        <p:txBody>
          <a:bodyPr/>
          <a:lstStyle/>
          <a:p>
            <a:pPr>
              <a:buNone/>
            </a:pPr>
            <a:r>
              <a:rPr lang="ro-RO" dirty="0" smtClean="0"/>
              <a:t>Etapele elaborării SSI (RIS3)</a:t>
            </a:r>
          </a:p>
          <a:p>
            <a:pPr marL="457200" indent="-457200">
              <a:buFont typeface="+mj-lt"/>
              <a:buAutoNum type="arabicPeriod"/>
            </a:pPr>
            <a:r>
              <a:rPr lang="ro-RO" sz="2400" dirty="0" smtClean="0"/>
              <a:t>Analiza potențialului regional</a:t>
            </a:r>
          </a:p>
          <a:p>
            <a:pPr marL="457200" indent="-457200">
              <a:buFont typeface="+mj-lt"/>
              <a:buAutoNum type="arabicPeriod"/>
            </a:pPr>
            <a:r>
              <a:rPr lang="ro-RO" sz="2400" dirty="0" smtClean="0"/>
              <a:t>Asigurarea participării tuturor factorilor interesați</a:t>
            </a:r>
          </a:p>
          <a:p>
            <a:pPr marL="457200" indent="-457200">
              <a:buFont typeface="+mj-lt"/>
              <a:buAutoNum type="arabicPeriod"/>
            </a:pPr>
            <a:r>
              <a:rPr lang="ro-RO" sz="2400" dirty="0" smtClean="0"/>
              <a:t>Elaborarea viziunii de ansamblu pentru viitorul regiunii</a:t>
            </a:r>
          </a:p>
          <a:p>
            <a:pPr marL="457200" indent="-457200">
              <a:buFont typeface="+mj-lt"/>
              <a:buAutoNum type="arabicPeriod"/>
            </a:pPr>
            <a:r>
              <a:rPr lang="ro-RO" sz="2400" dirty="0" smtClean="0"/>
              <a:t>Selectarea priorităților și definirea obiectivelor</a:t>
            </a:r>
          </a:p>
          <a:p>
            <a:pPr marL="457200" indent="-457200">
              <a:buFont typeface="+mj-lt"/>
              <a:buAutoNum type="arabicPeriod"/>
            </a:pPr>
            <a:r>
              <a:rPr lang="ro-RO" sz="2400" dirty="0" smtClean="0"/>
              <a:t>Definirea unui mix coerent de intervenții și stabilirea planului de acțiune</a:t>
            </a:r>
          </a:p>
          <a:p>
            <a:pPr marL="457200" indent="-457200">
              <a:buFont typeface="+mj-lt"/>
              <a:buAutoNum type="arabicPeriod"/>
            </a:pPr>
            <a:r>
              <a:rPr lang="ro-RO" sz="2400" dirty="0" smtClean="0"/>
              <a:t>Integrarea mecanismelor de monitorizare și evaluare</a:t>
            </a:r>
          </a:p>
          <a:p>
            <a:endParaRPr lang="ro-RO" sz="2800" dirty="0" smtClean="0"/>
          </a:p>
          <a:p>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7543800" cy="762000"/>
          </a:xfrm>
        </p:spPr>
        <p:txBody>
          <a:bodyPr>
            <a:normAutofit fontScale="90000"/>
          </a:bodyPr>
          <a:lstStyle/>
          <a:p>
            <a:r>
              <a:rPr lang="ro-RO" sz="3600" dirty="0" smtClean="0"/>
              <a:t/>
            </a:r>
            <a:br>
              <a:rPr lang="ro-RO" sz="3600" dirty="0" smtClean="0"/>
            </a:br>
            <a:r>
              <a:rPr lang="ro-RO" sz="3100" dirty="0" smtClean="0"/>
              <a:t>1. ANALIZA POTENȚIALULUI REGIONAL</a:t>
            </a:r>
            <a:r>
              <a:rPr lang="ro-RO" dirty="0" smtClean="0"/>
              <a:t/>
            </a:r>
            <a:br>
              <a:rPr lang="ro-RO" dirty="0" smtClean="0"/>
            </a:br>
            <a:endParaRPr lang="en-US" dirty="0"/>
          </a:p>
        </p:txBody>
      </p:sp>
      <p:sp>
        <p:nvSpPr>
          <p:cNvPr id="3" name="Content Placeholder 2"/>
          <p:cNvSpPr>
            <a:spLocks noGrp="1"/>
          </p:cNvSpPr>
          <p:nvPr>
            <p:ph idx="1"/>
          </p:nvPr>
        </p:nvSpPr>
        <p:spPr>
          <a:xfrm>
            <a:off x="457200" y="1066800"/>
            <a:ext cx="8229600" cy="5059363"/>
          </a:xfrm>
        </p:spPr>
        <p:txBody>
          <a:bodyPr/>
          <a:lstStyle/>
          <a:p>
            <a:pPr>
              <a:buNone/>
            </a:pPr>
            <a:endParaRPr lang="ro-RO" sz="2400" dirty="0" smtClean="0"/>
          </a:p>
          <a:p>
            <a:pPr>
              <a:buNone/>
            </a:pPr>
            <a:endParaRPr lang="en-US" dirty="0"/>
          </a:p>
        </p:txBody>
      </p:sp>
      <p:sp>
        <p:nvSpPr>
          <p:cNvPr id="5" name="TextBox 2"/>
          <p:cNvSpPr txBox="1">
            <a:spLocks noChangeArrowheads="1"/>
          </p:cNvSpPr>
          <p:nvPr/>
        </p:nvSpPr>
        <p:spPr bwMode="auto">
          <a:xfrm>
            <a:off x="547688" y="1295400"/>
            <a:ext cx="4100512" cy="266152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ro-RO" altLang="en-US" sz="1800" b="1" dirty="0" smtClean="0">
                <a:solidFill>
                  <a:schemeClr val="bg1"/>
                </a:solidFill>
                <a:latin typeface="+mn-lt"/>
              </a:rPr>
              <a:t>Criteriul de specializare economică</a:t>
            </a:r>
          </a:p>
          <a:p>
            <a:pPr eaLnBrk="1" hangingPunct="1">
              <a:spcBef>
                <a:spcPct val="0"/>
              </a:spcBef>
              <a:buFontTx/>
              <a:buNone/>
              <a:defRPr/>
            </a:pPr>
            <a:r>
              <a:rPr lang="ro-RO" altLang="en-US" sz="1600" dirty="0" smtClean="0">
                <a:solidFill>
                  <a:schemeClr val="bg1"/>
                </a:solidFill>
                <a:latin typeface="+mn-lt"/>
              </a:rPr>
              <a:t>1.</a:t>
            </a:r>
            <a:r>
              <a:rPr lang="en-US" altLang="en-US" sz="1600" dirty="0" smtClean="0">
                <a:solidFill>
                  <a:schemeClr val="bg1"/>
                </a:solidFill>
                <a:latin typeface="+mn-lt"/>
              </a:rPr>
              <a:t> </a:t>
            </a:r>
            <a:r>
              <a:rPr lang="ro-RO" altLang="en-US" sz="1600" dirty="0" smtClean="0">
                <a:solidFill>
                  <a:schemeClr val="bg1"/>
                </a:solidFill>
                <a:latin typeface="+mn-lt"/>
              </a:rPr>
              <a:t> Construcția de mașini, componente și echipamente de producție</a:t>
            </a:r>
          </a:p>
          <a:p>
            <a:pPr eaLnBrk="1" hangingPunct="1">
              <a:spcBef>
                <a:spcPct val="0"/>
              </a:spcBef>
              <a:buFontTx/>
              <a:buNone/>
              <a:defRPr/>
            </a:pPr>
            <a:r>
              <a:rPr lang="ro-RO" altLang="en-US" sz="1600" dirty="0" smtClean="0">
                <a:solidFill>
                  <a:schemeClr val="bg1"/>
                </a:solidFill>
                <a:latin typeface="+mn-lt"/>
              </a:rPr>
              <a:t>2.  Agricultură și industrie alimentară</a:t>
            </a:r>
          </a:p>
          <a:p>
            <a:pPr eaLnBrk="1" hangingPunct="1">
              <a:spcBef>
                <a:spcPct val="0"/>
              </a:spcBef>
              <a:buFontTx/>
              <a:buAutoNum type="arabicPeriod" startAt="3"/>
              <a:defRPr/>
            </a:pPr>
            <a:r>
              <a:rPr lang="ro-RO" altLang="en-US" sz="1600" dirty="0" smtClean="0">
                <a:solidFill>
                  <a:schemeClr val="bg1"/>
                </a:solidFill>
                <a:latin typeface="+mn-lt"/>
              </a:rPr>
              <a:t> Turism și identitate culturală</a:t>
            </a:r>
          </a:p>
          <a:p>
            <a:pPr eaLnBrk="1" hangingPunct="1">
              <a:spcBef>
                <a:spcPct val="0"/>
              </a:spcBef>
              <a:buFontTx/>
              <a:buAutoNum type="arabicPeriod" startAt="3"/>
              <a:defRPr/>
            </a:pPr>
            <a:r>
              <a:rPr lang="ro-RO" altLang="en-US" sz="1600" dirty="0" smtClean="0">
                <a:solidFill>
                  <a:schemeClr val="bg1"/>
                </a:solidFill>
                <a:latin typeface="+mn-lt"/>
              </a:rPr>
              <a:t> Bioeconomie: dezvoltarea economiei circulare</a:t>
            </a:r>
          </a:p>
          <a:p>
            <a:pPr eaLnBrk="1" hangingPunct="1">
              <a:spcBef>
                <a:spcPct val="0"/>
              </a:spcBef>
              <a:buFontTx/>
              <a:buAutoNum type="arabicPeriod" startAt="3"/>
              <a:defRPr/>
            </a:pPr>
            <a:r>
              <a:rPr lang="ro-RO" altLang="en-US" sz="1600" dirty="0" smtClean="0">
                <a:solidFill>
                  <a:schemeClr val="bg1"/>
                </a:solidFill>
                <a:latin typeface="+mn-lt"/>
              </a:rPr>
              <a:t> Localități inteligente: locuință, mobilitate, energie, utilități, deșeuri</a:t>
            </a:r>
          </a:p>
          <a:p>
            <a:pPr eaLnBrk="1" hangingPunct="1">
              <a:spcBef>
                <a:spcPct val="0"/>
              </a:spcBef>
              <a:buFontTx/>
              <a:buAutoNum type="arabicPeriod" startAt="3"/>
              <a:defRPr/>
            </a:pPr>
            <a:r>
              <a:rPr lang="ro-RO" altLang="en-US" sz="1600" dirty="0" smtClean="0">
                <a:solidFill>
                  <a:schemeClr val="bg1"/>
                </a:solidFill>
                <a:latin typeface="+mn-lt"/>
              </a:rPr>
              <a:t> Industria de înaltă tehnologie</a:t>
            </a:r>
          </a:p>
        </p:txBody>
      </p:sp>
      <p:sp>
        <p:nvSpPr>
          <p:cNvPr id="6" name="Rectangle 5"/>
          <p:cNvSpPr/>
          <p:nvPr/>
        </p:nvSpPr>
        <p:spPr>
          <a:xfrm>
            <a:off x="4267201" y="1600200"/>
            <a:ext cx="41910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o-RO" altLang="en-US" b="1" dirty="0" smtClean="0">
                <a:solidFill>
                  <a:srgbClr val="FFFFFF"/>
                </a:solidFill>
                <a:latin typeface="+mn-lt"/>
              </a:rPr>
              <a:t>Criteriul de specializare tehnologică</a:t>
            </a:r>
          </a:p>
          <a:p>
            <a:pPr eaLnBrk="1" hangingPunct="1">
              <a:buFontTx/>
              <a:buAutoNum type="arabicPeriod"/>
              <a:defRPr/>
            </a:pPr>
            <a:r>
              <a:rPr lang="ro-RO" altLang="en-US" sz="1600" dirty="0" smtClean="0">
                <a:solidFill>
                  <a:srgbClr val="FFFFFF"/>
                </a:solidFill>
                <a:latin typeface="+mn-lt"/>
              </a:rPr>
              <a:t> Mecatronică, adaptronică, integronică</a:t>
            </a:r>
          </a:p>
          <a:p>
            <a:pPr eaLnBrk="1" hangingPunct="1">
              <a:buFontTx/>
              <a:buAutoNum type="arabicPeriod"/>
              <a:defRPr/>
            </a:pPr>
            <a:r>
              <a:rPr lang="ro-RO" altLang="en-US" sz="1600" dirty="0" smtClean="0">
                <a:solidFill>
                  <a:srgbClr val="FFFFFF"/>
                </a:solidFill>
                <a:latin typeface="+mn-lt"/>
              </a:rPr>
              <a:t> Bio tehnologii</a:t>
            </a:r>
          </a:p>
          <a:p>
            <a:pPr eaLnBrk="1" hangingPunct="1">
              <a:buFontTx/>
              <a:buAutoNum type="arabicPeriod"/>
              <a:defRPr/>
            </a:pPr>
            <a:r>
              <a:rPr lang="ro-RO" altLang="en-US" sz="1600" dirty="0" smtClean="0">
                <a:solidFill>
                  <a:srgbClr val="FFFFFF"/>
                </a:solidFill>
                <a:latin typeface="+mn-lt"/>
              </a:rPr>
              <a:t> Eco-nano-tehnologii și materiale avansate</a:t>
            </a:r>
          </a:p>
          <a:p>
            <a:pPr eaLnBrk="1" hangingPunct="1">
              <a:buFontTx/>
              <a:buAutoNum type="arabicPeriod"/>
              <a:defRPr/>
            </a:pPr>
            <a:r>
              <a:rPr lang="ro-RO" altLang="en-US" sz="1600" dirty="0" smtClean="0">
                <a:solidFill>
                  <a:srgbClr val="FFFFFF"/>
                </a:solidFill>
                <a:latin typeface="+mn-lt"/>
              </a:rPr>
              <a:t> Tehnologii avansate</a:t>
            </a:r>
          </a:p>
          <a:p>
            <a:pPr eaLnBrk="1" hangingPunct="1">
              <a:buFontTx/>
              <a:buAutoNum type="arabicPeriod"/>
              <a:defRPr/>
            </a:pPr>
            <a:r>
              <a:rPr lang="ro-RO" altLang="en-US" sz="1600" dirty="0" smtClean="0">
                <a:solidFill>
                  <a:srgbClr val="FFFFFF"/>
                </a:solidFill>
                <a:latin typeface="+mn-lt"/>
              </a:rPr>
              <a:t> Tehnologii nucleare</a:t>
            </a:r>
          </a:p>
          <a:p>
            <a:pPr eaLnBrk="1" hangingPunct="1">
              <a:buFontTx/>
              <a:buAutoNum type="arabicPeriod"/>
              <a:defRPr/>
            </a:pPr>
            <a:r>
              <a:rPr lang="ro-RO" altLang="en-US" sz="1600" dirty="0" smtClean="0">
                <a:solidFill>
                  <a:srgbClr val="FFFFFF"/>
                </a:solidFill>
                <a:latin typeface="+mn-lt"/>
              </a:rPr>
              <a:t> IT&amp;C</a:t>
            </a:r>
          </a:p>
          <a:p>
            <a:pPr eaLnBrk="1" hangingPunct="1">
              <a:buFontTx/>
              <a:buAutoNum type="arabicPeriod"/>
              <a:defRPr/>
            </a:pPr>
            <a:r>
              <a:rPr lang="ro-RO" altLang="en-US" sz="1600" dirty="0" smtClean="0">
                <a:solidFill>
                  <a:srgbClr val="FFFFFF"/>
                </a:solidFill>
                <a:latin typeface="+mn-lt"/>
              </a:rPr>
              <a:t> Tehnologii de stocare și producere a energiei</a:t>
            </a:r>
            <a:endParaRPr lang="en-US" altLang="en-US" sz="1600" dirty="0" smtClean="0">
              <a:solidFill>
                <a:srgbClr val="FFFFFF"/>
              </a:solidFill>
              <a:latin typeface="+mn-lt"/>
            </a:endParaRPr>
          </a:p>
        </p:txBody>
      </p:sp>
      <p:sp>
        <p:nvSpPr>
          <p:cNvPr id="7" name="Rectangle 6"/>
          <p:cNvSpPr/>
          <p:nvPr/>
        </p:nvSpPr>
        <p:spPr>
          <a:xfrm>
            <a:off x="2514601" y="3886200"/>
            <a:ext cx="4038599"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ro-RO" altLang="en-US" sz="1600" dirty="0" smtClean="0">
              <a:solidFill>
                <a:srgbClr val="FFFFFF"/>
              </a:solidFill>
              <a:latin typeface="Trebuchet MS" pitchFamily="34" charset="0"/>
            </a:endParaRPr>
          </a:p>
          <a:p>
            <a:pPr eaLnBrk="1" hangingPunct="1">
              <a:defRPr/>
            </a:pPr>
            <a:endParaRPr lang="ro-RO" altLang="en-US" sz="1600" dirty="0" smtClean="0">
              <a:solidFill>
                <a:srgbClr val="FFFFFF"/>
              </a:solidFill>
              <a:latin typeface="Trebuchet MS" pitchFamily="34" charset="0"/>
            </a:endParaRPr>
          </a:p>
          <a:p>
            <a:pPr eaLnBrk="1" hangingPunct="1">
              <a:defRPr/>
            </a:pPr>
            <a:endParaRPr lang="ro-RO" altLang="en-US" sz="1600" dirty="0" smtClean="0">
              <a:solidFill>
                <a:srgbClr val="FFFFFF"/>
              </a:solidFill>
              <a:latin typeface="Trebuchet MS" pitchFamily="34" charset="0"/>
            </a:endParaRPr>
          </a:p>
          <a:p>
            <a:pPr eaLnBrk="1" hangingPunct="1">
              <a:defRPr/>
            </a:pPr>
            <a:endParaRPr lang="ro-RO" altLang="en-US" sz="1600" dirty="0" smtClean="0">
              <a:solidFill>
                <a:srgbClr val="FFFFFF"/>
              </a:solidFill>
              <a:latin typeface="Trebuchet MS" pitchFamily="34" charset="0"/>
            </a:endParaRPr>
          </a:p>
          <a:p>
            <a:pPr eaLnBrk="1" hangingPunct="1">
              <a:defRPr/>
            </a:pPr>
            <a:r>
              <a:rPr lang="ro-RO" altLang="en-US" b="1" dirty="0" smtClean="0">
                <a:solidFill>
                  <a:srgbClr val="FFFFFF"/>
                </a:solidFill>
                <a:latin typeface="+mn-lt"/>
              </a:rPr>
              <a:t>Criteriul de specializare științifică</a:t>
            </a:r>
          </a:p>
          <a:p>
            <a:pPr eaLnBrk="1" hangingPunct="1">
              <a:buFontTx/>
              <a:buAutoNum type="arabicPeriod"/>
              <a:defRPr/>
            </a:pPr>
            <a:r>
              <a:rPr lang="ro-RO" altLang="en-US" sz="1600" dirty="0" smtClean="0">
                <a:solidFill>
                  <a:srgbClr val="FFFFFF"/>
                </a:solidFill>
                <a:latin typeface="+mn-lt"/>
              </a:rPr>
              <a:t>Inginerie mecanică, electrică, electronică și integrată</a:t>
            </a:r>
          </a:p>
          <a:p>
            <a:pPr eaLnBrk="1" hangingPunct="1">
              <a:buFontTx/>
              <a:buAutoNum type="arabicPeriod"/>
              <a:defRPr/>
            </a:pPr>
            <a:r>
              <a:rPr lang="ro-RO" altLang="en-US" sz="1600" dirty="0" smtClean="0">
                <a:solidFill>
                  <a:srgbClr val="FFFFFF"/>
                </a:solidFill>
                <a:latin typeface="+mn-lt"/>
              </a:rPr>
              <a:t>Biologie, științe agricole și zootehnice</a:t>
            </a:r>
          </a:p>
          <a:p>
            <a:pPr eaLnBrk="1" hangingPunct="1">
              <a:buFontTx/>
              <a:buAutoNum type="arabicPeriod"/>
              <a:defRPr/>
            </a:pPr>
            <a:r>
              <a:rPr lang="ro-RO" altLang="en-US" sz="1600" dirty="0" smtClean="0">
                <a:solidFill>
                  <a:srgbClr val="FFFFFF"/>
                </a:solidFill>
                <a:latin typeface="+mn-lt"/>
              </a:rPr>
              <a:t>Chimie și știința materialelor</a:t>
            </a:r>
          </a:p>
          <a:p>
            <a:pPr eaLnBrk="1" hangingPunct="1">
              <a:buFontTx/>
              <a:buAutoNum type="arabicPeriod"/>
              <a:defRPr/>
            </a:pPr>
            <a:r>
              <a:rPr lang="ro-RO" altLang="en-US" sz="1600" dirty="0" smtClean="0">
                <a:solidFill>
                  <a:srgbClr val="FFFFFF"/>
                </a:solidFill>
                <a:latin typeface="+mn-lt"/>
              </a:rPr>
              <a:t>Energie și mediu</a:t>
            </a:r>
          </a:p>
          <a:p>
            <a:pPr eaLnBrk="1" hangingPunct="1">
              <a:buFontTx/>
              <a:buAutoNum type="arabicPeriod"/>
              <a:defRPr/>
            </a:pPr>
            <a:r>
              <a:rPr lang="ro-RO" altLang="en-US" sz="1600" dirty="0" smtClean="0">
                <a:solidFill>
                  <a:srgbClr val="FFFFFF"/>
                </a:solidFill>
                <a:latin typeface="+mn-lt"/>
              </a:rPr>
              <a:t>Management, legislație și politici publice</a:t>
            </a:r>
          </a:p>
          <a:p>
            <a:pPr eaLnBrk="1" hangingPunct="1">
              <a:buFontTx/>
              <a:buAutoNum type="arabicPeriod"/>
              <a:defRPr/>
            </a:pPr>
            <a:r>
              <a:rPr lang="ro-RO" altLang="en-US" sz="1600" dirty="0" smtClean="0">
                <a:solidFill>
                  <a:srgbClr val="FFFFFF"/>
                </a:solidFill>
                <a:latin typeface="+mn-lt"/>
              </a:rPr>
              <a:t>Inginerie financiară</a:t>
            </a:r>
          </a:p>
          <a:p>
            <a:pPr eaLnBrk="1" hangingPunct="1">
              <a:buFontTx/>
              <a:buAutoNum type="arabicPeriod"/>
              <a:defRPr/>
            </a:pPr>
            <a:r>
              <a:rPr lang="ro-RO" altLang="en-US" sz="1600" dirty="0" smtClean="0">
                <a:solidFill>
                  <a:srgbClr val="FFFFFF"/>
                </a:solidFill>
                <a:latin typeface="+mn-lt"/>
              </a:rPr>
              <a:t>Marketing și vânzări</a:t>
            </a:r>
          </a:p>
          <a:p>
            <a:pPr eaLnBrk="1" hangingPunct="1">
              <a:buFontTx/>
              <a:buAutoNum type="arabicPeriod"/>
              <a:defRPr/>
            </a:pPr>
            <a:endParaRPr lang="ro-RO" altLang="en-US" sz="1600" dirty="0" smtClean="0">
              <a:solidFill>
                <a:srgbClr val="FFFFFF"/>
              </a:solidFill>
              <a:latin typeface="+mn-lt"/>
            </a:endParaRPr>
          </a:p>
          <a:p>
            <a:pPr eaLnBrk="1" hangingPunct="1">
              <a:buFontTx/>
              <a:buAutoNum type="arabicPeriod"/>
              <a:defRPr/>
            </a:pPr>
            <a:endParaRPr lang="ro-RO" altLang="en-US" sz="1600" dirty="0" smtClean="0">
              <a:solidFill>
                <a:srgbClr val="FFFFFF"/>
              </a:solidFill>
              <a:latin typeface="Trebuchet MS" pitchFamily="34" charset="0"/>
            </a:endParaRPr>
          </a:p>
          <a:p>
            <a:pPr eaLnBrk="1" hangingPunct="1">
              <a:buFontTx/>
              <a:buAutoNum type="arabicPeriod"/>
              <a:defRPr/>
            </a:pPr>
            <a:endParaRPr lang="ro-RO" altLang="en-US" sz="1600" dirty="0" smtClean="0">
              <a:solidFill>
                <a:srgbClr val="FFFFFF"/>
              </a:solidFill>
              <a:latin typeface="Trebuchet MS" pitchFamily="34" charset="0"/>
            </a:endParaRPr>
          </a:p>
          <a:p>
            <a:pPr algn="ctr" eaLnBrk="1" hangingPunct="1">
              <a:defRPr/>
            </a:pPr>
            <a:endParaRPr lang="en-US" altLang="en-US" sz="1600" dirty="0" smtClean="0">
              <a:solidFill>
                <a:srgbClr val="FFFFFF"/>
              </a:solidFill>
              <a:latin typeface="Trebuchet MS"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03238"/>
            <a:ext cx="7924800" cy="1020762"/>
          </a:xfrm>
        </p:spPr>
        <p:txBody>
          <a:bodyPr>
            <a:normAutofit fontScale="90000"/>
          </a:bodyPr>
          <a:lstStyle/>
          <a:p>
            <a:r>
              <a:rPr lang="ro-RO" altLang="ro-RO" sz="2700" b="1" dirty="0" smtClean="0">
                <a:solidFill>
                  <a:schemeClr val="tx1">
                    <a:lumMod val="75000"/>
                    <a:lumOff val="25000"/>
                  </a:schemeClr>
                </a:solidFill>
                <a:latin typeface="+mn-lt"/>
              </a:rPr>
              <a:t>1. ANALIZA POTENȚIALULUI REGIONAL</a:t>
            </a:r>
            <a:br>
              <a:rPr lang="ro-RO" altLang="ro-RO" sz="2700" b="1" dirty="0" smtClean="0">
                <a:solidFill>
                  <a:schemeClr val="tx1">
                    <a:lumMod val="75000"/>
                    <a:lumOff val="25000"/>
                  </a:schemeClr>
                </a:solidFill>
                <a:latin typeface="+mn-lt"/>
              </a:rPr>
            </a:br>
            <a:r>
              <a:rPr lang="ro-RO" altLang="ro-RO" sz="2400" dirty="0" smtClean="0">
                <a:solidFill>
                  <a:schemeClr val="tx1">
                    <a:lumMod val="75000"/>
                    <a:lumOff val="25000"/>
                  </a:schemeClr>
                </a:solidFill>
                <a:latin typeface="+mn-lt"/>
              </a:rPr>
              <a:t/>
            </a:r>
            <a:br>
              <a:rPr lang="ro-RO" altLang="ro-RO" sz="2400" dirty="0" smtClean="0">
                <a:solidFill>
                  <a:schemeClr val="tx1">
                    <a:lumMod val="75000"/>
                    <a:lumOff val="25000"/>
                  </a:schemeClr>
                </a:solidFill>
                <a:latin typeface="+mn-lt"/>
              </a:rPr>
            </a:br>
            <a:r>
              <a:rPr lang="ro-RO" altLang="ro-RO" sz="2400" dirty="0" smtClean="0">
                <a:solidFill>
                  <a:schemeClr val="tx1">
                    <a:lumMod val="75000"/>
                    <a:lumOff val="25000"/>
                  </a:schemeClr>
                </a:solidFill>
                <a:latin typeface="+mn-lt"/>
              </a:rPr>
              <a:t>1. </a:t>
            </a:r>
            <a:r>
              <a:rPr lang="ro-RO" altLang="en-US" sz="2400" dirty="0" smtClean="0">
                <a:solidFill>
                  <a:schemeClr val="tx1">
                    <a:lumMod val="75000"/>
                    <a:lumOff val="25000"/>
                  </a:schemeClr>
                </a:solidFill>
                <a:latin typeface="+mn-lt"/>
              </a:rPr>
              <a:t>Construcția de mașini, componente și echipamente de producție</a:t>
            </a:r>
            <a:endParaRPr lang="en-US" sz="2400" dirty="0">
              <a:solidFill>
                <a:schemeClr val="tx1">
                  <a:lumMod val="75000"/>
                  <a:lumOff val="25000"/>
                </a:schemeClr>
              </a:solidFill>
              <a:latin typeface="+mn-lt"/>
            </a:endParaRPr>
          </a:p>
        </p:txBody>
      </p:sp>
      <p:graphicFrame>
        <p:nvGraphicFramePr>
          <p:cNvPr id="4" name="Content Placeholder 3"/>
          <p:cNvGraphicFramePr>
            <a:graphicFrameLocks noGrp="1"/>
          </p:cNvGraphicFramePr>
          <p:nvPr>
            <p:ph idx="1"/>
          </p:nvPr>
        </p:nvGraphicFramePr>
        <p:xfrm>
          <a:off x="304800" y="1661082"/>
          <a:ext cx="8686800" cy="4663518"/>
        </p:xfrm>
        <a:graphic>
          <a:graphicData uri="http://schemas.openxmlformats.org/drawingml/2006/table">
            <a:tbl>
              <a:tblPr/>
              <a:tblGrid>
                <a:gridCol w="1551214"/>
                <a:gridCol w="2488885"/>
                <a:gridCol w="4646701"/>
              </a:tblGrid>
              <a:tr h="1053627">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rgbClr val="FFFFFF"/>
                          </a:solidFill>
                          <a:effectLst/>
                          <a:latin typeface="+mn-lt"/>
                          <a:cs typeface="Arial" charset="0"/>
                        </a:rPr>
                        <a:t>Specializare economică</a:t>
                      </a:r>
                      <a:endParaRPr kumimoji="0" lang="en-US" altLang="en-US" sz="1600" b="1" i="0" u="none" strike="noStrike" cap="none" normalizeH="0" baseline="0" dirty="0" smtClean="0">
                        <a:ln>
                          <a:noFill/>
                        </a:ln>
                        <a:solidFill>
                          <a:srgbClr val="FFFFFF"/>
                        </a:solidFill>
                        <a:effectLst/>
                        <a:latin typeface="+mn-lt"/>
                        <a:cs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rgbClr val="FFFFFF"/>
                          </a:solidFill>
                          <a:effectLst/>
                          <a:latin typeface="+mn-lt"/>
                          <a:cs typeface="Arial" charset="0"/>
                        </a:rPr>
                        <a:t>Activitățile de interes se referă la  fabricarea automobilului inteligent și automatizarea proceselor de producție, echipamente electrice  și echipamente de producție inteligente, fabricarea de motoare, componente, subansamble, inginerie, mecatronică</a:t>
                      </a:r>
                      <a:endParaRPr kumimoji="0" lang="en-US" altLang="en-US" sz="1600" b="1" i="0" u="none" strike="noStrike" cap="none" normalizeH="0" baseline="0" dirty="0" smtClean="0">
                        <a:ln>
                          <a:noFill/>
                        </a:ln>
                        <a:solidFill>
                          <a:srgbClr val="FFFFFF"/>
                        </a:solidFill>
                        <a:effectLst/>
                        <a:latin typeface="+mn-lt"/>
                        <a:cs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1706932">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rgbClr val="000000"/>
                          </a:solidFill>
                          <a:effectLst/>
                          <a:latin typeface="+mn-lt"/>
                          <a:cs typeface="Arial" charset="0"/>
                        </a:rPr>
                        <a:t>Specializarea științifică</a:t>
                      </a:r>
                      <a:endParaRPr kumimoji="0" lang="en-US" altLang="en-US" sz="1600" b="1" i="0" u="none" strike="noStrike" cap="none" normalizeH="0" baseline="0" dirty="0" smtClean="0">
                        <a:ln>
                          <a:noFill/>
                        </a:ln>
                        <a:solidFill>
                          <a:srgbClr val="000000"/>
                        </a:solidFill>
                        <a:effectLst/>
                        <a:latin typeface="+mn-lt"/>
                        <a:cs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mn-lt"/>
                          <a:cs typeface="Arial" charset="0"/>
                        </a:rPr>
                        <a:t>Inginerie industrială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mn-lt"/>
                          <a:cs typeface="Arial" charset="0"/>
                        </a:rPr>
                        <a:t>Inteligența artificială</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mn-lt"/>
                          <a:cs typeface="Arial" charset="0"/>
                        </a:rPr>
                        <a:t>Știința materialelor: nanotehnologii, materiale avansate, tehnologii avansate Biologie Energie și mediu</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mn-lt"/>
                          <a:cs typeface="Arial" charset="0"/>
                        </a:rPr>
                        <a:t>Mecatronica, adaptronica, integronica, robotica, managementul datelor</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mn-lt"/>
                          <a:cs typeface="Arial" charset="0"/>
                        </a:rPr>
                        <a:t>Materiale avansate pentru vehicule,  aplicații laser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mn-lt"/>
                          <a:cs typeface="Arial" charset="0"/>
                        </a:rPr>
                        <a:t>Biocombustibili</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chemeClr val="tx1"/>
                          </a:solidFill>
                          <a:effectLst/>
                          <a:latin typeface="+mn-lt"/>
                          <a:cs typeface="Arial" charset="0"/>
                        </a:rPr>
                        <a:t>Vehicule și tehnologii ecologice și eficiente energetic</a:t>
                      </a: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776097">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rgbClr val="000000"/>
                          </a:solidFill>
                          <a:effectLst/>
                          <a:latin typeface="+mn-lt"/>
                          <a:cs typeface="Arial" charset="0"/>
                        </a:rPr>
                        <a:t>Specializarea tehnologică</a:t>
                      </a:r>
                      <a:endParaRPr kumimoji="0" lang="en-US" altLang="en-US" sz="1600" b="1" i="0" u="none" strike="noStrike" cap="none" normalizeH="0" baseline="0" dirty="0" smtClean="0">
                        <a:ln>
                          <a:noFill/>
                        </a:ln>
                        <a:solidFill>
                          <a:srgbClr val="000000"/>
                        </a:solidFill>
                        <a:effectLst/>
                        <a:latin typeface="+mn-lt"/>
                        <a:cs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rgbClr val="000000"/>
                          </a:solidFill>
                          <a:effectLst/>
                          <a:latin typeface="+mn-lt"/>
                          <a:cs typeface="Arial" charset="0"/>
                        </a:rPr>
                        <a:t>Capacități</a:t>
                      </a:r>
                      <a:endParaRPr kumimoji="0" lang="en-US" altLang="en-US" sz="1600" b="0" i="0" u="none" strike="noStrike" cap="none" normalizeH="0" baseline="0" dirty="0" smtClean="0">
                        <a:ln>
                          <a:noFill/>
                        </a:ln>
                        <a:solidFill>
                          <a:srgbClr val="000000"/>
                        </a:solidFill>
                        <a:effectLst/>
                        <a:latin typeface="+mn-lt"/>
                        <a:cs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altLang="ro-RO" sz="1600" b="0" i="0" u="none" strike="noStrike" cap="none" normalizeH="0" baseline="0" dirty="0" smtClean="0">
                          <a:ln>
                            <a:noFill/>
                          </a:ln>
                          <a:solidFill>
                            <a:srgbClr val="000000"/>
                          </a:solidFill>
                          <a:effectLst/>
                          <a:latin typeface="+mn-lt"/>
                          <a:cs typeface="Arial" charset="0"/>
                        </a:rPr>
                        <a:t>I</a:t>
                      </a:r>
                      <a:r>
                        <a:rPr kumimoji="0" lang="ro-RO" altLang="ro-RO" sz="1600" b="0" i="0" u="none" strike="noStrike" cap="none" normalizeH="0" baseline="0" dirty="0" smtClean="0">
                          <a:ln>
                            <a:noFill/>
                          </a:ln>
                          <a:solidFill>
                            <a:srgbClr val="000000"/>
                          </a:solidFill>
                          <a:effectLst/>
                          <a:latin typeface="+mn-lt"/>
                          <a:cs typeface="Arial" charset="0"/>
                        </a:rPr>
                        <a:t>CST Multidisciplinar Târgoviște</a:t>
                      </a:r>
                      <a:endParaRPr kumimoji="0" lang="it-IT" altLang="ro-RO" sz="1600" b="0" i="0" u="none" strike="noStrike" cap="none" normalizeH="0" baseline="0" dirty="0" smtClean="0">
                        <a:ln>
                          <a:noFill/>
                        </a:ln>
                        <a:solidFill>
                          <a:srgbClr val="000000"/>
                        </a:solidFill>
                        <a:effectLst/>
                        <a:latin typeface="+mn-lt"/>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o-RO" altLang="ro-RO" sz="1600" b="0" i="0" u="none" strike="noStrike" cap="none" normalizeH="0" baseline="0" dirty="0" smtClean="0">
                          <a:ln>
                            <a:noFill/>
                          </a:ln>
                          <a:solidFill>
                            <a:srgbClr val="000000"/>
                          </a:solidFill>
                          <a:effectLst/>
                          <a:latin typeface="+mn-lt"/>
                          <a:cs typeface="Arial" charset="0"/>
                        </a:rPr>
                        <a:t>INCD pentru Utilaj Petrolier – IPCUP Ploiești</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o-RO" altLang="ro-RO" sz="1600" b="0" i="0" u="none" strike="noStrike" cap="none" normalizeH="0" baseline="0" dirty="0" smtClean="0">
                          <a:ln>
                            <a:noFill/>
                          </a:ln>
                          <a:solidFill>
                            <a:srgbClr val="000000"/>
                          </a:solidFill>
                          <a:effectLst/>
                          <a:latin typeface="+mn-lt"/>
                          <a:cs typeface="Arial" charset="0"/>
                        </a:rPr>
                        <a:t>INCD pentru Mecatronică și Tehnica Măsurării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o-RO" altLang="ro-RO" sz="1600" b="0" i="0" u="none" strike="noStrike" cap="none" normalizeH="0" baseline="0" dirty="0" smtClean="0">
                          <a:ln>
                            <a:noFill/>
                          </a:ln>
                          <a:solidFill>
                            <a:srgbClr val="000000"/>
                          </a:solidFill>
                          <a:effectLst/>
                          <a:latin typeface="+mn-lt"/>
                          <a:cs typeface="Arial" charset="0"/>
                        </a:rPr>
                        <a:t>Polul de Competitivitate Auto Muntenia</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o-RO" altLang="ro-RO" sz="1600" b="0" i="0" u="none" strike="noStrike" cap="none" normalizeH="0" baseline="0" dirty="0" smtClean="0">
                          <a:ln>
                            <a:noFill/>
                          </a:ln>
                          <a:solidFill>
                            <a:srgbClr val="000000"/>
                          </a:solidFill>
                          <a:effectLst/>
                          <a:latin typeface="+mn-lt"/>
                          <a:cs typeface="Arial" charset="0"/>
                        </a:rPr>
                        <a:t>Clusterul Regional Mechatrec</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o-RO" altLang="ro-RO" sz="1600" b="0" i="0" u="none" strike="noStrike" cap="none" normalizeH="0" baseline="0" dirty="0" smtClean="0">
                          <a:ln>
                            <a:noFill/>
                          </a:ln>
                          <a:solidFill>
                            <a:srgbClr val="000000"/>
                          </a:solidFill>
                          <a:effectLst/>
                          <a:latin typeface="+mn-lt"/>
                          <a:cs typeface="Arial" charset="0"/>
                        </a:rPr>
                        <a:t>Clusterul Regional Ind</a:t>
                      </a:r>
                      <a:r>
                        <a:rPr kumimoji="0" lang="en-US" altLang="ro-RO" sz="1600" b="0" i="0" u="none" strike="noStrike" cap="none" normalizeH="0" baseline="0" dirty="0" smtClean="0">
                          <a:ln>
                            <a:noFill/>
                          </a:ln>
                          <a:solidFill>
                            <a:srgbClr val="000000"/>
                          </a:solidFill>
                          <a:effectLst/>
                          <a:latin typeface="+mn-lt"/>
                          <a:cs typeface="Arial" charset="0"/>
                        </a:rPr>
                        <a:t>-</a:t>
                      </a:r>
                      <a:r>
                        <a:rPr kumimoji="0" lang="ro-RO" altLang="ro-RO" sz="1600" b="0" i="0" u="none" strike="noStrike" cap="none" normalizeH="0" baseline="0" dirty="0" smtClean="0">
                          <a:ln>
                            <a:noFill/>
                          </a:ln>
                          <a:solidFill>
                            <a:srgbClr val="000000"/>
                          </a:solidFill>
                          <a:effectLst/>
                          <a:latin typeface="+mn-lt"/>
                          <a:cs typeface="Arial" charset="0"/>
                        </a:rPr>
                        <a:t>Agro</a:t>
                      </a:r>
                      <a:r>
                        <a:rPr kumimoji="0" lang="en-US" altLang="ro-RO" sz="1600" b="0" i="0" u="none" strike="noStrike" cap="none" normalizeH="0" baseline="0" dirty="0" smtClean="0">
                          <a:ln>
                            <a:noFill/>
                          </a:ln>
                          <a:solidFill>
                            <a:srgbClr val="000000"/>
                          </a:solidFill>
                          <a:effectLst/>
                          <a:latin typeface="+mn-lt"/>
                          <a:cs typeface="Arial" charset="0"/>
                        </a:rPr>
                        <a:t>-</a:t>
                      </a:r>
                      <a:r>
                        <a:rPr kumimoji="0" lang="ro-RO" altLang="ro-RO" sz="1600" b="0" i="0" u="none" strike="noStrike" cap="none" normalizeH="0" baseline="0" dirty="0" smtClean="0">
                          <a:ln>
                            <a:noFill/>
                          </a:ln>
                          <a:solidFill>
                            <a:srgbClr val="000000"/>
                          </a:solidFill>
                          <a:effectLst/>
                          <a:latin typeface="+mn-lt"/>
                          <a:cs typeface="Arial" charset="0"/>
                        </a:rPr>
                        <a:t>Pol</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rgbClr val="000000"/>
                          </a:solidFill>
                          <a:effectLst/>
                          <a:latin typeface="+mn-lt"/>
                          <a:cs typeface="Arial" charset="0"/>
                        </a:rPr>
                        <a:t>Renault Technologie</a:t>
                      </a:r>
                      <a:endParaRPr kumimoji="0" lang="pt-BR" altLang="en-US" sz="1600" b="0" i="0" u="none" strike="noStrike" cap="none" normalizeH="0" baseline="0" dirty="0" smtClean="0">
                        <a:ln>
                          <a:noFill/>
                        </a:ln>
                        <a:solidFill>
                          <a:srgbClr val="000000"/>
                        </a:solidFill>
                        <a:effectLst/>
                        <a:latin typeface="+mn-lt"/>
                        <a:cs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08038"/>
            <a:ext cx="8229600" cy="1249362"/>
          </a:xfrm>
        </p:spPr>
        <p:txBody>
          <a:bodyPr>
            <a:normAutofit fontScale="90000"/>
          </a:bodyPr>
          <a:lstStyle/>
          <a:p>
            <a:r>
              <a:rPr lang="ro-RO" altLang="ro-RO" sz="2700" b="1" dirty="0" smtClean="0">
                <a:solidFill>
                  <a:schemeClr val="tx1">
                    <a:lumMod val="75000"/>
                    <a:lumOff val="25000"/>
                  </a:schemeClr>
                </a:solidFill>
              </a:rPr>
              <a:t>1. ANALIZA POTENȚIALULUI REGIONAL</a:t>
            </a:r>
            <a:r>
              <a:rPr lang="ro-RO" altLang="ro-RO" sz="2700" dirty="0" smtClean="0">
                <a:solidFill>
                  <a:schemeClr val="tx1">
                    <a:lumMod val="75000"/>
                    <a:lumOff val="25000"/>
                  </a:schemeClr>
                </a:solidFill>
              </a:rPr>
              <a:t/>
            </a:r>
            <a:br>
              <a:rPr lang="ro-RO" altLang="ro-RO" sz="2700" dirty="0" smtClean="0">
                <a:solidFill>
                  <a:schemeClr val="tx1">
                    <a:lumMod val="75000"/>
                    <a:lumOff val="25000"/>
                  </a:schemeClr>
                </a:solidFill>
              </a:rPr>
            </a:br>
            <a:r>
              <a:rPr lang="ro-RO" altLang="ro-RO" sz="2400" dirty="0" smtClean="0">
                <a:solidFill>
                  <a:schemeClr val="tx1">
                    <a:lumMod val="75000"/>
                    <a:lumOff val="25000"/>
                  </a:schemeClr>
                </a:solidFill>
              </a:rPr>
              <a:t/>
            </a:r>
            <a:br>
              <a:rPr lang="ro-RO" altLang="ro-RO" sz="2400" dirty="0" smtClean="0">
                <a:solidFill>
                  <a:schemeClr val="tx1">
                    <a:lumMod val="75000"/>
                    <a:lumOff val="25000"/>
                  </a:schemeClr>
                </a:solidFill>
              </a:rPr>
            </a:br>
            <a:r>
              <a:rPr lang="ro-RO" altLang="ro-RO" sz="2400" dirty="0" smtClean="0">
                <a:solidFill>
                  <a:schemeClr val="tx1">
                    <a:lumMod val="75000"/>
                    <a:lumOff val="25000"/>
                  </a:schemeClr>
                </a:solidFill>
              </a:rPr>
              <a:t>1. </a:t>
            </a:r>
            <a:r>
              <a:rPr lang="ro-RO" altLang="en-US" sz="2400" dirty="0" smtClean="0">
                <a:solidFill>
                  <a:schemeClr val="tx1">
                    <a:lumMod val="75000"/>
                    <a:lumOff val="25000"/>
                  </a:schemeClr>
                </a:solidFill>
              </a:rPr>
              <a:t>Construcția de mașini, componente și echipamente de producție</a:t>
            </a:r>
            <a:endParaRPr lang="en-US" sz="2400" dirty="0"/>
          </a:p>
        </p:txBody>
      </p:sp>
      <p:graphicFrame>
        <p:nvGraphicFramePr>
          <p:cNvPr id="4" name="Content Placeholder 3"/>
          <p:cNvGraphicFramePr>
            <a:graphicFrameLocks noGrp="1"/>
          </p:cNvGraphicFramePr>
          <p:nvPr>
            <p:ph idx="1"/>
          </p:nvPr>
        </p:nvGraphicFramePr>
        <p:xfrm>
          <a:off x="533400" y="2133602"/>
          <a:ext cx="8229600" cy="3886198"/>
        </p:xfrm>
        <a:graphic>
          <a:graphicData uri="http://schemas.openxmlformats.org/drawingml/2006/table">
            <a:tbl>
              <a:tblPr/>
              <a:tblGrid>
                <a:gridCol w="1450975"/>
                <a:gridCol w="1295400"/>
                <a:gridCol w="5483225"/>
              </a:tblGrid>
              <a:tr h="512106">
                <a:tc rowSpan="6">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rgbClr val="FFFFFF"/>
                          </a:solidFill>
                          <a:effectLst/>
                          <a:latin typeface="+mn-lt"/>
                          <a:cs typeface="Arial" charset="0"/>
                        </a:rPr>
                        <a:t>Specializarea tehnologică</a:t>
                      </a:r>
                      <a:endParaRPr kumimoji="0" lang="en-US" altLang="en-US" sz="1600" b="1" i="0" u="none" strike="noStrike" cap="none" normalizeH="0" baseline="0" dirty="0" smtClean="0">
                        <a:ln>
                          <a:noFill/>
                        </a:ln>
                        <a:solidFill>
                          <a:srgbClr val="FFFFFF"/>
                        </a:solidFill>
                        <a:effectLst/>
                        <a:latin typeface="+mn-lt"/>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latin typeface="+mn-lt"/>
                        <a:cs typeface="Arial" charset="0"/>
                      </a:endParaRP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6">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rgbClr val="FFFFFF"/>
                          </a:solidFill>
                          <a:effectLst/>
                          <a:latin typeface="+mn-lt"/>
                          <a:cs typeface="Arial" charset="0"/>
                        </a:rPr>
                        <a:t>Tehnologii</a:t>
                      </a:r>
                      <a:endParaRPr kumimoji="0" lang="en-US" altLang="en-US" sz="1600" b="1" i="0" u="none" strike="noStrike" cap="none" normalizeH="0" baseline="0" dirty="0" smtClean="0">
                        <a:ln>
                          <a:noFill/>
                        </a:ln>
                        <a:solidFill>
                          <a:srgbClr val="FFFFFF"/>
                        </a:solidFill>
                        <a:effectLst/>
                        <a:latin typeface="+mn-lt"/>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FFFFFF"/>
                        </a:solidFill>
                        <a:effectLst/>
                        <a:latin typeface="+mn-lt"/>
                        <a:cs typeface="Arial" charset="0"/>
                      </a:endParaRP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rgbClr val="FFFFFF"/>
                          </a:solidFill>
                          <a:effectLst/>
                          <a:latin typeface="+mn-lt"/>
                          <a:cs typeface="Arial" charset="0"/>
                        </a:rPr>
                        <a:t>Nanotehnologii și materiale avansate</a:t>
                      </a:r>
                      <a:endParaRPr kumimoji="0" lang="en-US" altLang="en-US" sz="1600" b="1" i="0" u="none" strike="noStrike" cap="none" normalizeH="0" baseline="0" dirty="0" smtClean="0">
                        <a:ln>
                          <a:noFill/>
                        </a:ln>
                        <a:solidFill>
                          <a:srgbClr val="FFFFFF"/>
                        </a:solidFill>
                        <a:effectLst/>
                        <a:latin typeface="+mn-lt"/>
                        <a:cs typeface="Arial" charset="0"/>
                      </a:endParaRP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12106">
                <a:tc vMerge="1">
                  <a:txBody>
                    <a:bodyPr/>
                    <a:lstStyle/>
                    <a:p>
                      <a:endParaRPr lang="en-US"/>
                    </a:p>
                  </a:txBody>
                  <a:tcPr/>
                </a:tc>
                <a:tc vMerge="1">
                  <a:txBody>
                    <a:bodyPr/>
                    <a:lstStyle/>
                    <a:p>
                      <a:endParaRPr lang="en-US"/>
                    </a:p>
                  </a:txBody>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rgbClr val="000000"/>
                          </a:solidFill>
                          <a:effectLst/>
                          <a:latin typeface="+mn-lt"/>
                          <a:cs typeface="Arial" charset="0"/>
                        </a:rPr>
                        <a:t>Materiale reciclabile, nanopulberi</a:t>
                      </a:r>
                    </a:p>
                  </a:txBody>
                  <a:tcPr marT="45729" marB="45729"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12106">
                <a:tc vMerge="1">
                  <a:txBody>
                    <a:bodyPr/>
                    <a:lstStyle/>
                    <a:p>
                      <a:endParaRPr lang="en-US"/>
                    </a:p>
                  </a:txBody>
                  <a:tcPr/>
                </a:tc>
                <a:tc vMerge="1">
                  <a:txBody>
                    <a:bodyPr/>
                    <a:lstStyle/>
                    <a:p>
                      <a:endParaRPr lang="en-US"/>
                    </a:p>
                  </a:txBody>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chemeClr val="bg1"/>
                          </a:solidFill>
                          <a:effectLst/>
                          <a:latin typeface="+mn-lt"/>
                          <a:cs typeface="Arial" charset="0"/>
                        </a:rPr>
                        <a:t>IT și Mecatronică</a:t>
                      </a:r>
                      <a:endParaRPr kumimoji="0" lang="en-US" altLang="en-US" sz="1600" b="1" i="0" u="none" strike="noStrike" cap="none" normalizeH="0" baseline="0" dirty="0" smtClean="0">
                        <a:ln>
                          <a:noFill/>
                        </a:ln>
                        <a:solidFill>
                          <a:schemeClr val="bg1"/>
                        </a:solidFill>
                        <a:effectLst/>
                        <a:latin typeface="+mn-lt"/>
                        <a:cs typeface="Arial" charset="0"/>
                      </a:endParaRPr>
                    </a:p>
                  </a:txBody>
                  <a:tcPr marT="45729" marB="45729"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662834">
                <a:tc vMerge="1">
                  <a:txBody>
                    <a:bodyPr/>
                    <a:lstStyle/>
                    <a:p>
                      <a:endParaRPr lang="en-US"/>
                    </a:p>
                  </a:txBody>
                  <a:tcPr/>
                </a:tc>
                <a:tc vMerge="1">
                  <a:txBody>
                    <a:bodyPr/>
                    <a:lstStyle/>
                    <a:p>
                      <a:endParaRPr lang="en-US"/>
                    </a:p>
                  </a:txBody>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rgbClr val="000000"/>
                          </a:solidFill>
                          <a:effectLst/>
                          <a:latin typeface="+mn-lt"/>
                          <a:cs typeface="Arial" charset="0"/>
                        </a:rPr>
                        <a:t>Automobilul inteligent, echipamente electrice și electronice inteligente, robotica</a:t>
                      </a:r>
                      <a:endParaRPr kumimoji="0" lang="en-US" altLang="en-US" sz="1600" b="0" i="0" u="none" strike="noStrike" cap="none" normalizeH="0" baseline="0" dirty="0" smtClean="0">
                        <a:ln>
                          <a:noFill/>
                        </a:ln>
                        <a:solidFill>
                          <a:srgbClr val="000000"/>
                        </a:solidFill>
                        <a:effectLst/>
                        <a:latin typeface="+mn-lt"/>
                        <a:cs typeface="Arial" charset="0"/>
                      </a:endParaRPr>
                    </a:p>
                  </a:txBody>
                  <a:tcPr marT="45729" marB="45729"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12106">
                <a:tc vMerge="1">
                  <a:txBody>
                    <a:bodyPr/>
                    <a:lstStyle/>
                    <a:p>
                      <a:endParaRPr lang="en-US"/>
                    </a:p>
                  </a:txBody>
                  <a:tcPr/>
                </a:tc>
                <a:tc vMerge="1">
                  <a:txBody>
                    <a:bodyPr/>
                    <a:lstStyle/>
                    <a:p>
                      <a:endParaRPr lang="en-US"/>
                    </a:p>
                  </a:txBody>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dirty="0" smtClean="0">
                          <a:ln>
                            <a:noFill/>
                          </a:ln>
                          <a:solidFill>
                            <a:schemeClr val="bg1"/>
                          </a:solidFill>
                          <a:effectLst/>
                          <a:latin typeface="+mn-lt"/>
                          <a:cs typeface="Arial" charset="0"/>
                        </a:rPr>
                        <a:t>Tehnologii avansate de productie</a:t>
                      </a:r>
                      <a:endParaRPr kumimoji="0" lang="en-US" altLang="en-US" sz="1600" b="1" i="0" u="none" strike="noStrike" cap="none" normalizeH="0" baseline="0" dirty="0" smtClean="0">
                        <a:ln>
                          <a:noFill/>
                        </a:ln>
                        <a:solidFill>
                          <a:schemeClr val="bg1"/>
                        </a:solidFill>
                        <a:effectLst/>
                        <a:latin typeface="+mn-lt"/>
                        <a:cs typeface="Arial" charset="0"/>
                      </a:endParaRPr>
                    </a:p>
                  </a:txBody>
                  <a:tcPr marT="45729" marB="45729"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512106">
                <a:tc vMerge="1">
                  <a:txBody>
                    <a:bodyPr/>
                    <a:lstStyle/>
                    <a:p>
                      <a:endParaRPr lang="en-US"/>
                    </a:p>
                  </a:txBody>
                  <a:tcPr/>
                </a:tc>
                <a:tc vMerge="1">
                  <a:txBody>
                    <a:bodyPr/>
                    <a:lstStyle/>
                    <a:p>
                      <a:endParaRPr lang="en-US"/>
                    </a:p>
                  </a:txBody>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rgbClr val="000000"/>
                          </a:solidFill>
                          <a:effectLst/>
                          <a:latin typeface="+mn-lt"/>
                          <a:cs typeface="Arial" charset="0"/>
                        </a:rPr>
                        <a:t>Automatizarea și controlul proceselor de producție</a:t>
                      </a:r>
                      <a:endParaRPr kumimoji="0" lang="en-US" altLang="en-US" sz="1600" b="0" i="0" u="none" strike="noStrike" cap="none" normalizeH="0" baseline="0" dirty="0" smtClean="0">
                        <a:ln>
                          <a:noFill/>
                        </a:ln>
                        <a:solidFill>
                          <a:srgbClr val="000000"/>
                        </a:solidFill>
                        <a:effectLst/>
                        <a:latin typeface="+mn-lt"/>
                        <a:cs typeface="Arial" charset="0"/>
                      </a:endParaRPr>
                    </a:p>
                  </a:txBody>
                  <a:tcPr marT="45729" marB="45729"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62834">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1" i="0" u="none" strike="noStrike" cap="none" normalizeH="0" baseline="0" smtClean="0">
                          <a:ln>
                            <a:noFill/>
                          </a:ln>
                          <a:solidFill>
                            <a:srgbClr val="000000"/>
                          </a:solidFill>
                          <a:effectLst/>
                          <a:latin typeface="+mn-lt"/>
                          <a:cs typeface="Arial" charset="0"/>
                        </a:rPr>
                        <a:t>Regiuni de referință</a:t>
                      </a:r>
                      <a:endParaRPr kumimoji="0" lang="en-US" altLang="en-US" sz="1600" b="1" i="0" u="none" strike="noStrike" cap="none" normalizeH="0" baseline="0" smtClean="0">
                        <a:ln>
                          <a:noFill/>
                        </a:ln>
                        <a:solidFill>
                          <a:srgbClr val="000000"/>
                        </a:solidFill>
                        <a:effectLst/>
                        <a:latin typeface="+mn-lt"/>
                        <a:cs typeface="Arial" charset="0"/>
                      </a:endParaRP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en-US" sz="1600" b="0" i="0" u="none" strike="noStrike" cap="none" normalizeH="0" baseline="0" dirty="0" smtClean="0">
                          <a:ln>
                            <a:noFill/>
                          </a:ln>
                          <a:solidFill>
                            <a:srgbClr val="000000"/>
                          </a:solidFill>
                          <a:effectLst/>
                          <a:latin typeface="+mn-lt"/>
                          <a:cs typeface="Arial" charset="0"/>
                        </a:rPr>
                        <a:t>Catalunia, Darmastad, Piemonte</a:t>
                      </a:r>
                      <a:endParaRPr kumimoji="0" lang="en-US" altLang="en-US" sz="1600" b="0" i="0" u="none" strike="noStrike" cap="none" normalizeH="0" baseline="0" dirty="0" smtClean="0">
                        <a:ln>
                          <a:noFill/>
                        </a:ln>
                        <a:solidFill>
                          <a:srgbClr val="000000"/>
                        </a:solidFill>
                        <a:effectLst/>
                        <a:latin typeface="+mn-lt"/>
                        <a:cs typeface="Arial" charset="0"/>
                      </a:endParaRPr>
                    </a:p>
                  </a:txBody>
                  <a:tcPr marT="45729" marB="4572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9438"/>
            <a:ext cx="7848600" cy="944562"/>
          </a:xfrm>
        </p:spPr>
        <p:txBody>
          <a:bodyPr>
            <a:normAutofit/>
          </a:bodyPr>
          <a:lstStyle/>
          <a:p>
            <a:r>
              <a:rPr lang="ro-RO" sz="3200" b="1" dirty="0" smtClean="0"/>
              <a:t>2. PARTICIPAREA FACTORILOR INTERESAȚI</a:t>
            </a:r>
            <a:endParaRPr lang="en-US" sz="3200" b="1" dirty="0"/>
          </a:p>
        </p:txBody>
      </p:sp>
      <p:sp>
        <p:nvSpPr>
          <p:cNvPr id="4" name="Content Placeholder 3"/>
          <p:cNvSpPr>
            <a:spLocks noGrp="1"/>
          </p:cNvSpPr>
          <p:nvPr>
            <p:ph sz="half" idx="2"/>
          </p:nvPr>
        </p:nvSpPr>
        <p:spPr>
          <a:xfrm>
            <a:off x="5867400" y="2590800"/>
            <a:ext cx="2819400" cy="1752599"/>
          </a:xfrm>
        </p:spPr>
        <p:txBody>
          <a:bodyPr>
            <a:normAutofit fontScale="92500" lnSpcReduction="20000"/>
          </a:bodyPr>
          <a:lstStyle/>
          <a:p>
            <a:r>
              <a:rPr lang="ro-RO" dirty="0" smtClean="0"/>
              <a:t>53 de instituții implicate în procesul de descoperire antreprenorială</a:t>
            </a:r>
          </a:p>
        </p:txBody>
      </p:sp>
      <p:pic>
        <p:nvPicPr>
          <p:cNvPr id="5" name="Content Placeholder 7"/>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066800" y="1524000"/>
            <a:ext cx="4239960" cy="45720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ro-RO" altLang="ro-RO" sz="3200" b="1" dirty="0" smtClean="0"/>
              <a:t>DOMENIILE DE SPECIALIZARE INTELIGENTĂ</a:t>
            </a:r>
            <a:endParaRPr lang="en-US" sz="3200" dirty="0"/>
          </a:p>
        </p:txBody>
      </p:sp>
      <p:sp>
        <p:nvSpPr>
          <p:cNvPr id="3" name="Content Placeholder 2"/>
          <p:cNvSpPr>
            <a:spLocks noGrp="1"/>
          </p:cNvSpPr>
          <p:nvPr>
            <p:ph idx="1"/>
          </p:nvPr>
        </p:nvSpPr>
        <p:spPr/>
        <p:txBody>
          <a:bodyPr/>
          <a:lstStyle/>
          <a:p>
            <a:pPr marL="514350" indent="-514350">
              <a:buFont typeface="Calibri" pitchFamily="34" charset="0"/>
              <a:buAutoNum type="arabicPeriod"/>
            </a:pPr>
            <a:r>
              <a:rPr lang="ro-RO" altLang="en-US" dirty="0" smtClean="0"/>
              <a:t>Construcția de mașini, componente și echipamente de producție</a:t>
            </a:r>
          </a:p>
          <a:p>
            <a:pPr marL="514350" indent="-514350">
              <a:buFont typeface="Calibri" pitchFamily="34" charset="0"/>
              <a:buAutoNum type="arabicPeriod"/>
            </a:pPr>
            <a:r>
              <a:rPr lang="ro-RO" altLang="ro-RO" dirty="0" smtClean="0"/>
              <a:t>Agricultură și industria alimentară</a:t>
            </a:r>
          </a:p>
          <a:p>
            <a:pPr marL="514350" indent="-514350">
              <a:buFont typeface="Calibri" pitchFamily="34" charset="0"/>
              <a:buAutoNum type="arabicPeriod"/>
            </a:pPr>
            <a:r>
              <a:rPr lang="ro-RO" altLang="ro-RO" dirty="0" smtClean="0"/>
              <a:t>Bioeconomie. Dezvoltarea economiei circulare</a:t>
            </a:r>
          </a:p>
          <a:p>
            <a:pPr marL="514350" indent="-514350">
              <a:buFont typeface="Calibri" pitchFamily="34" charset="0"/>
              <a:buAutoNum type="arabicPeriod"/>
            </a:pPr>
            <a:r>
              <a:rPr lang="ro-RO" altLang="en-US" dirty="0" smtClean="0"/>
              <a:t>Turism și identitate culturală</a:t>
            </a:r>
            <a:endParaRPr lang="ro-RO" altLang="en-US" dirty="0" smtClean="0">
              <a:solidFill>
                <a:srgbClr val="898989"/>
              </a:solidFill>
            </a:endParaRPr>
          </a:p>
          <a:p>
            <a:pPr marL="514350" indent="-514350">
              <a:buFont typeface="Calibri" pitchFamily="34" charset="0"/>
              <a:buAutoNum type="arabicPeriod"/>
            </a:pPr>
            <a:r>
              <a:rPr lang="ro-RO" altLang="en-US" dirty="0" smtClean="0"/>
              <a:t>Localități inteligente </a:t>
            </a:r>
          </a:p>
          <a:p>
            <a:pPr marL="514350" indent="-514350">
              <a:buFont typeface="Calibri" pitchFamily="34" charset="0"/>
              <a:buAutoNum type="arabicPeriod"/>
            </a:pPr>
            <a:r>
              <a:rPr lang="ro-RO" altLang="en-US" dirty="0" smtClean="0"/>
              <a:t>Industria de înaltă tehnologie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a:bodyPr>
          <a:lstStyle/>
          <a:p>
            <a:r>
              <a:rPr lang="ro-RO" sz="3600" b="1" dirty="0" smtClean="0"/>
              <a:t>4. SELECTAREA PRIORITĂȚILOR STRATEGIEI</a:t>
            </a:r>
            <a:endParaRPr lang="en-US" sz="3600" b="1" dirty="0"/>
          </a:p>
        </p:txBody>
      </p:sp>
      <p:sp>
        <p:nvSpPr>
          <p:cNvPr id="3" name="Content Placeholder 2"/>
          <p:cNvSpPr>
            <a:spLocks noGrp="1"/>
          </p:cNvSpPr>
          <p:nvPr>
            <p:ph idx="1"/>
          </p:nvPr>
        </p:nvSpPr>
        <p:spPr>
          <a:xfrm>
            <a:off x="381000" y="1676400"/>
            <a:ext cx="8458200" cy="4724400"/>
          </a:xfrm>
        </p:spPr>
        <p:txBody>
          <a:bodyPr>
            <a:normAutofit fontScale="77500" lnSpcReduction="20000"/>
          </a:bodyPr>
          <a:lstStyle/>
          <a:p>
            <a:pPr>
              <a:buFont typeface="Arial" charset="0"/>
              <a:buNone/>
              <a:defRPr/>
            </a:pPr>
            <a:r>
              <a:rPr lang="ro-RO" altLang="en-US" sz="3800" dirty="0" smtClean="0"/>
              <a:t>PRIORITĂȚI ȘI MĂSURI</a:t>
            </a:r>
            <a:r>
              <a:rPr lang="en-US" altLang="en-US" sz="3800" dirty="0" smtClean="0"/>
              <a:t>:</a:t>
            </a:r>
          </a:p>
          <a:p>
            <a:pPr>
              <a:buFont typeface="Arial" charset="0"/>
              <a:buNone/>
              <a:defRPr/>
            </a:pPr>
            <a:endParaRPr lang="ro-RO" altLang="en-US" sz="3400" b="1" dirty="0" smtClean="0"/>
          </a:p>
          <a:p>
            <a:pPr algn="just">
              <a:buNone/>
              <a:defRPr/>
            </a:pPr>
            <a:r>
              <a:rPr lang="ro-RO" altLang="ro-RO" sz="3100" b="1" dirty="0" smtClean="0"/>
              <a:t>1. Economie regională competitivă bazată pe inovare</a:t>
            </a:r>
          </a:p>
          <a:p>
            <a:pPr algn="just">
              <a:buFont typeface="Calibri" pitchFamily="34" charset="0"/>
              <a:buAutoNum type="arabicPeriod"/>
              <a:defRPr/>
            </a:pPr>
            <a:endParaRPr lang="ro-RO" altLang="ro-RO" sz="3100" b="1" dirty="0" smtClean="0"/>
          </a:p>
          <a:p>
            <a:pPr marL="0" indent="0" algn="just">
              <a:buFont typeface="Arial" charset="0"/>
              <a:buNone/>
              <a:defRPr/>
            </a:pPr>
            <a:r>
              <a:rPr lang="ro-RO" altLang="ro-RO" sz="3100" b="1" dirty="0" smtClean="0"/>
              <a:t>2. Stimularea transferului tehnologic și științific</a:t>
            </a:r>
          </a:p>
          <a:p>
            <a:pPr marL="0" indent="0" algn="just">
              <a:buFont typeface="Arial" charset="0"/>
              <a:buNone/>
              <a:defRPr/>
            </a:pPr>
            <a:endParaRPr lang="ro-RO" altLang="ro-RO" sz="3100" b="1" dirty="0" smtClean="0"/>
          </a:p>
          <a:p>
            <a:pPr marL="0" indent="0" algn="just">
              <a:buFont typeface="Arial" charset="0"/>
              <a:buNone/>
              <a:defRPr/>
            </a:pPr>
            <a:r>
              <a:rPr lang="ro-RO" altLang="ro-RO" sz="3100" b="1" dirty="0" smtClean="0"/>
              <a:t>3. Dezvoltarea și menținerea în regiune a capitalului uman înalt specializat</a:t>
            </a:r>
          </a:p>
          <a:p>
            <a:pPr marL="0" indent="0" algn="just">
              <a:buFont typeface="Arial" charset="0"/>
              <a:buNone/>
              <a:defRPr/>
            </a:pPr>
            <a:endParaRPr lang="ro-RO" altLang="ro-RO" sz="3100" b="1" dirty="0" smtClean="0"/>
          </a:p>
          <a:p>
            <a:pPr marL="0" indent="0" algn="just">
              <a:buFont typeface="Arial" charset="0"/>
              <a:buNone/>
              <a:defRPr/>
            </a:pPr>
            <a:r>
              <a:rPr lang="ro-RO" altLang="ro-RO" sz="3100" b="1" dirty="0" smtClean="0"/>
              <a:t>4. Facilitarea asimilării rezultatelor cunoașterii și inovării</a:t>
            </a:r>
          </a:p>
          <a:p>
            <a:pPr algn="just">
              <a:buFont typeface="Calibri" pitchFamily="34" charset="0"/>
              <a:buAutoNum type="arabicPeriod"/>
              <a:defRPr/>
            </a:pPr>
            <a:endParaRPr lang="ro-RO" altLang="ro-RO" sz="3100" b="1" dirty="0" smtClean="0"/>
          </a:p>
          <a:p>
            <a:pPr marL="0" indent="0" algn="just">
              <a:buFont typeface="Arial" charset="0"/>
              <a:buNone/>
              <a:defRPr/>
            </a:pPr>
            <a:r>
              <a:rPr lang="ro-RO" altLang="ro-RO" sz="3100" b="1" dirty="0" smtClean="0"/>
              <a:t>5. Îmbunătățirea capacității de internaționalizare a mediului de afaceri</a:t>
            </a:r>
            <a:endParaRPr lang="ro-RO" altLang="en-US" sz="3100" b="1"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6934200" cy="533400"/>
          </a:xfrm>
        </p:spPr>
        <p:txBody>
          <a:bodyPr>
            <a:normAutofit fontScale="90000"/>
          </a:bodyPr>
          <a:lstStyle/>
          <a:p>
            <a:r>
              <a:rPr lang="ro-RO" sz="3600" b="1" dirty="0" smtClean="0"/>
              <a:t>5. DEFINIREA INTERVENȚIILOR</a:t>
            </a:r>
            <a:endParaRPr lang="en-US" sz="3600" b="1" dirty="0"/>
          </a:p>
        </p:txBody>
      </p:sp>
      <p:graphicFrame>
        <p:nvGraphicFramePr>
          <p:cNvPr id="4" name="Content Placeholder 1"/>
          <p:cNvGraphicFramePr>
            <a:graphicFrameLocks noGrp="1"/>
          </p:cNvGraphicFramePr>
          <p:nvPr>
            <p:ph idx="1"/>
          </p:nvPr>
        </p:nvGraphicFramePr>
        <p:xfrm>
          <a:off x="228600" y="838200"/>
          <a:ext cx="8686800" cy="5577954"/>
        </p:xfrm>
        <a:graphic>
          <a:graphicData uri="http://schemas.openxmlformats.org/drawingml/2006/table">
            <a:tbl>
              <a:tblPr firstRow="1" bandRow="1">
                <a:tableStyleId>{5C22544A-7EE6-4342-B048-85BDC9FD1C3A}</a:tableStyleId>
              </a:tblPr>
              <a:tblGrid>
                <a:gridCol w="2546131"/>
                <a:gridCol w="6140669"/>
              </a:tblGrid>
              <a:tr h="266831">
                <a:tc>
                  <a:txBody>
                    <a:bodyPr/>
                    <a:lstStyle/>
                    <a:p>
                      <a:r>
                        <a:rPr lang="ro-RO" sz="1200" dirty="0" smtClean="0"/>
                        <a:t>PRIORITATE</a:t>
                      </a:r>
                      <a:endParaRPr lang="en-US" sz="1200" dirty="0"/>
                    </a:p>
                  </a:txBody>
                  <a:tcPr marL="91449" marR="91449" marT="45723" marB="45723"/>
                </a:tc>
                <a:tc>
                  <a:txBody>
                    <a:bodyPr/>
                    <a:lstStyle/>
                    <a:p>
                      <a:r>
                        <a:rPr lang="ro-RO" sz="1200" dirty="0" smtClean="0"/>
                        <a:t>MĂSURĂ</a:t>
                      </a:r>
                      <a:endParaRPr lang="en-US" sz="1200" dirty="0"/>
                    </a:p>
                  </a:txBody>
                  <a:tcPr marL="91449" marR="91449" marT="45723" marB="45723"/>
                </a:tc>
              </a:tr>
              <a:tr h="266831">
                <a:tc rowSpan="4">
                  <a:txBody>
                    <a:bodyPr/>
                    <a:lstStyle/>
                    <a:p>
                      <a:r>
                        <a:rPr lang="ro-RO" sz="1200" b="1" dirty="0" smtClean="0"/>
                        <a:t>1. </a:t>
                      </a:r>
                      <a:r>
                        <a:rPr lang="ro-RO" altLang="ro-RO" sz="1200" b="1" dirty="0" smtClean="0"/>
                        <a:t> ECONOMIE REGIONALĂ COMPETITIVĂ BAZATĂ PE INOVARE</a:t>
                      </a:r>
                      <a:endParaRPr lang="en-US" sz="1200" b="1" dirty="0"/>
                    </a:p>
                  </a:txBody>
                  <a:tcPr marL="91449" marR="91449" marT="45723" marB="45723">
                    <a:solidFill>
                      <a:schemeClr val="bg1">
                        <a:lumMod val="95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1.1 Sustinerea creării și dezvoltării de noi întreprinderi și structuri de sprijin al afacerilor</a:t>
                      </a:r>
                    </a:p>
                  </a:txBody>
                  <a:tcPr marL="91449" marR="91449" marT="45723" marB="45723"/>
                </a:tc>
              </a:tr>
              <a:tr h="266831">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1.2 Susținerea dezvoltării de capacități de producție și servicii inovatoare</a:t>
                      </a:r>
                    </a:p>
                  </a:txBody>
                  <a:tcPr marL="91449" marR="91449" marT="45723" marB="45723"/>
                </a:tc>
              </a:tr>
              <a:tr h="266831">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1.3 Investiții de CDI pentru mediul de afaceri și de cercetare</a:t>
                      </a:r>
                    </a:p>
                  </a:txBody>
                  <a:tcPr marL="91449" marR="91449" marT="45723" marB="45723"/>
                </a:tc>
              </a:tr>
              <a:tr h="266831">
                <a:tc vMerge="1">
                  <a:txBody>
                    <a:bodyPr/>
                    <a:lstStyle/>
                    <a:p>
                      <a:endParaRPr lang="en-US"/>
                    </a:p>
                  </a:txBody>
                  <a:tcPr/>
                </a:tc>
                <a:tc>
                  <a:txBody>
                    <a:bodyPr/>
                    <a:lstStyle/>
                    <a:p>
                      <a:r>
                        <a:rPr lang="ro-RO" altLang="ro-RO" sz="1200" dirty="0" smtClean="0"/>
                        <a:t>1.4 Sprijinirea creării și dezvoltării de clustere inovatoare</a:t>
                      </a:r>
                      <a:endParaRPr lang="en-US" sz="1200" dirty="0"/>
                    </a:p>
                  </a:txBody>
                  <a:tcPr marL="91449" marR="91449" marT="45723" marB="45723"/>
                </a:tc>
              </a:tr>
              <a:tr h="266831">
                <a:tc rowSpan="3">
                  <a:txBody>
                    <a:bodyPr/>
                    <a:lstStyle/>
                    <a:p>
                      <a:r>
                        <a:rPr lang="ro-RO" sz="1200" b="1" dirty="0" smtClean="0"/>
                        <a:t>2.</a:t>
                      </a:r>
                      <a:r>
                        <a:rPr lang="ro-RO" sz="1200" b="1" baseline="0" dirty="0" smtClean="0"/>
                        <a:t> </a:t>
                      </a:r>
                      <a:r>
                        <a:rPr lang="ro-RO" altLang="ro-RO" sz="1200" b="1" dirty="0" smtClean="0"/>
                        <a:t>STIMULAREA TRANSFERULUI TEHNOLOGIC ȘI ȘTIINȚIFIC</a:t>
                      </a:r>
                      <a:endParaRPr lang="ro-RO" sz="1200" b="1" dirty="0" smtClean="0"/>
                    </a:p>
                  </a:txBody>
                  <a:tcPr marL="91449" marR="91449" marT="45723" marB="45723"/>
                </a:tc>
                <a:tc>
                  <a:txBody>
                    <a:bodyPr/>
                    <a:lstStyle/>
                    <a:p>
                      <a:pPr marL="0" indent="0">
                        <a:buFont typeface="Arial" charset="0"/>
                        <a:buNone/>
                      </a:pPr>
                      <a:r>
                        <a:rPr lang="ro-RO" altLang="en-US" sz="1200" dirty="0" smtClean="0"/>
                        <a:t>2.1 Sprijinirea dezvoltării entităților de transfer tehnologic</a:t>
                      </a:r>
                    </a:p>
                  </a:txBody>
                  <a:tcPr marL="91449" marR="91449" marT="45723" marB="45723"/>
                </a:tc>
              </a:tr>
              <a:tr h="266831">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altLang="en-US" sz="1200" dirty="0" smtClean="0"/>
                        <a:t>2.2 Încurajarea creării de parteneriate pentru transfer de cunoaștere</a:t>
                      </a:r>
                    </a:p>
                  </a:txBody>
                  <a:tcPr marL="91449" marR="91449" marT="45723" marB="45723"/>
                </a:tc>
              </a:tr>
              <a:tr h="266831">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altLang="en-US" sz="1200" dirty="0" smtClean="0"/>
                        <a:t>2.3 Stimularea creării de rețele de cercetare dezvoltare afiliate rețelelor europene</a:t>
                      </a:r>
                    </a:p>
                  </a:txBody>
                  <a:tcPr marL="91449" marR="91449" marT="45723" marB="45723"/>
                </a:tc>
              </a:tr>
              <a:tr h="266831">
                <a:tc rowSpan="3">
                  <a:txBody>
                    <a:bodyPr/>
                    <a:lstStyle/>
                    <a:p>
                      <a:r>
                        <a:rPr lang="ro-RO" sz="1200" b="1" dirty="0" smtClean="0"/>
                        <a:t>3. </a:t>
                      </a:r>
                      <a:r>
                        <a:rPr lang="ro-RO" altLang="ro-RO" sz="1200" b="1" dirty="0" smtClean="0"/>
                        <a:t>DEZVOLTAREA ȘI MENȚINEREA ÎN REGIUNE A CAPITALULUI UMAN ÎNALT SPECIALIZAT</a:t>
                      </a:r>
                      <a:endParaRPr lang="en-US" sz="1200" b="1" dirty="0"/>
                    </a:p>
                  </a:txBody>
                  <a:tcPr marL="91449" marR="91449"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3.1 Îmbunătățirea calității și eficienței învățământului terțiar în regiune</a:t>
                      </a:r>
                    </a:p>
                  </a:txBody>
                  <a:tcPr marL="91449" marR="91449" marT="45723" marB="45723"/>
                </a:tc>
              </a:tr>
              <a:tr h="266831">
                <a:tc vMerge="1">
                  <a:txBody>
                    <a:bodyPr/>
                    <a:lstStyle/>
                    <a:p>
                      <a:endParaRPr lang="en-US"/>
                    </a:p>
                  </a:txBody>
                  <a:tcPr/>
                </a:tc>
                <a:tc>
                  <a:txBody>
                    <a:bodyPr/>
                    <a:lstStyle/>
                    <a:p>
                      <a:pPr marL="0" indent="0">
                        <a:buFont typeface="Arial" charset="0"/>
                        <a:buNone/>
                      </a:pPr>
                      <a:r>
                        <a:rPr lang="ro-RO" altLang="ro-RO" sz="1200" dirty="0" smtClean="0"/>
                        <a:t>3.2 Îmbunătățirea abilităților antreprenoriale ale cercetătorilor</a:t>
                      </a:r>
                    </a:p>
                  </a:txBody>
                  <a:tcPr marL="91449" marR="91449" marT="45723" marB="45723"/>
                </a:tc>
              </a:tr>
              <a:tr h="266831">
                <a:tc vMerge="1">
                  <a:txBody>
                    <a:bodyPr/>
                    <a:lstStyle/>
                    <a:p>
                      <a:endParaRPr lang="en-US"/>
                    </a:p>
                  </a:txBody>
                  <a:tcPr/>
                </a:tc>
                <a:tc>
                  <a:txBody>
                    <a:bodyPr/>
                    <a:lstStyle/>
                    <a:p>
                      <a:pPr marL="0" indent="0">
                        <a:buFont typeface="Arial" charset="0"/>
                        <a:buNone/>
                      </a:pPr>
                      <a:r>
                        <a:rPr lang="ro-RO" altLang="ro-RO" sz="1200" dirty="0" smtClean="0"/>
                        <a:t>3.3 Atragerea de capital uman înalt specializat în regiune </a:t>
                      </a:r>
                    </a:p>
                  </a:txBody>
                  <a:tcPr marL="91449" marR="91449" marT="45723" marB="45723"/>
                </a:tc>
              </a:tr>
              <a:tr h="266831">
                <a:tc rowSpan="5">
                  <a:txBody>
                    <a:bodyPr/>
                    <a:lstStyle/>
                    <a:p>
                      <a:r>
                        <a:rPr lang="ro-RO" sz="1200" b="1" dirty="0" smtClean="0"/>
                        <a:t>4. </a:t>
                      </a:r>
                      <a:r>
                        <a:rPr lang="ro-RO" altLang="ro-RO" sz="1200" b="1" dirty="0" smtClean="0"/>
                        <a:t>FACILITAREA ASIMILĂRII REZULTATELOR CUNOAȘTERII ȘI INOVĂRII</a:t>
                      </a:r>
                      <a:endParaRPr lang="en-US" sz="1200" b="1" dirty="0"/>
                    </a:p>
                  </a:txBody>
                  <a:tcPr marL="91449" marR="91449" marT="45723" marB="4572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4.1 Promovarea colaborării multidisciplinare între agenţii generatori de cunoaştere</a:t>
                      </a:r>
                    </a:p>
                  </a:txBody>
                  <a:tcPr marL="91449" marR="91449" marT="45723" marB="45723"/>
                </a:tc>
              </a:tr>
              <a:tr h="266831">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4.2 Facilitarea accesului la literatura internațională științifică de cercetare</a:t>
                      </a:r>
                    </a:p>
                  </a:txBody>
                  <a:tcPr marL="91449" marR="91449" marT="45723" marB="45723"/>
                </a:tc>
              </a:tr>
              <a:tr h="266831">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4.3 Stimularea cererii întreprinderilor pentru inovare  prin proiecte de CDI</a:t>
                      </a:r>
                    </a:p>
                  </a:txBody>
                  <a:tcPr marL="91449" marR="91449" marT="45723" marB="45723"/>
                </a:tc>
              </a:tr>
              <a:tr h="266831">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4.4 Sprijin pentru crearea de centre suport pentru accesarea programului Orizont 2020</a:t>
                      </a:r>
                    </a:p>
                  </a:txBody>
                  <a:tcPr marL="91449" marR="91449" marT="45723" marB="45723"/>
                </a:tc>
              </a:tr>
              <a:tr h="266831">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ro-RO" sz="1200" dirty="0" smtClean="0"/>
                        <a:t>4.5 Facilitarea accesului la instrumente financiare pentru susținerea proiectelor de CDI</a:t>
                      </a:r>
                      <a:endParaRPr lang="en-US" sz="1200" dirty="0" smtClean="0"/>
                    </a:p>
                  </a:txBody>
                  <a:tcPr marL="91449" marR="91449" marT="45723" marB="45723"/>
                </a:tc>
              </a:tr>
              <a:tr h="444714">
                <a:tc rowSpan="3">
                  <a:txBody>
                    <a:bodyPr/>
                    <a:lstStyle/>
                    <a:p>
                      <a:r>
                        <a:rPr lang="ro-RO" sz="1200" b="1" dirty="0" smtClean="0"/>
                        <a:t>5. </a:t>
                      </a:r>
                      <a:r>
                        <a:rPr lang="ro-RO" altLang="ro-RO" sz="1200" b="1" dirty="0" smtClean="0"/>
                        <a:t>ÎMBUNĂTĂȚIREA CAPACITĂȚII DE INTERNAȚIONALIZARE A MEDIULUI DE AFACERI</a:t>
                      </a:r>
                      <a:endParaRPr lang="en-US" sz="1200" b="1" dirty="0"/>
                    </a:p>
                  </a:txBody>
                  <a:tcPr marL="91449" marR="91449" marT="45723" marB="4572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en-US" sz="1200" dirty="0" smtClean="0"/>
                        <a:t>5.1 Investiții pentru adaptarea proceselor tehnologice la sistemele de certificare și standardizare specifice piețelor externe vizate</a:t>
                      </a:r>
                    </a:p>
                  </a:txBody>
                  <a:tcPr marL="91449" marR="91449" marT="45723" marB="45723"/>
                </a:tc>
              </a:tr>
              <a:tr h="266831">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en-US" sz="1200" dirty="0" smtClean="0"/>
                        <a:t>5.2 Participarea la misiuni economice, târguri, expoziții</a:t>
                      </a:r>
                    </a:p>
                  </a:txBody>
                  <a:tcPr marL="91449" marR="91449" marT="45723" marB="45723"/>
                </a:tc>
              </a:tr>
              <a:tr h="444714">
                <a:tc vMerge="1">
                  <a:txBody>
                    <a:bodyPr/>
                    <a:lstStyle/>
                    <a:p>
                      <a:endParaRPr 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o-RO" altLang="en-US" sz="1200" dirty="0" smtClean="0"/>
                        <a:t>5.3 Acces la servicii de sprijin pentru internaționalizare: identificare de parteneri, consultanță juridică, fiscală, etc.</a:t>
                      </a:r>
                    </a:p>
                  </a:txBody>
                  <a:tcPr marL="91449" marR="91449" marT="45723" marB="45723"/>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ro-RO" sz="3200" b="1" dirty="0" smtClean="0"/>
              <a:t>6. SISTEMUL DE MONITORIZARE ȘI EVALUARE</a:t>
            </a:r>
            <a:endParaRPr lang="en-US" sz="3200" b="1" dirty="0"/>
          </a:p>
        </p:txBody>
      </p:sp>
      <p:graphicFrame>
        <p:nvGraphicFramePr>
          <p:cNvPr id="4" name="Substituent conținut 4"/>
          <p:cNvGraphicFramePr>
            <a:graphicFrameLocks noGrp="1"/>
          </p:cNvGraphicFramePr>
          <p:nvPr>
            <p:ph idx="1"/>
          </p:nvPr>
        </p:nvGraphicFramePr>
        <p:xfrm>
          <a:off x="533400" y="1610647"/>
          <a:ext cx="8153400" cy="4297551"/>
        </p:xfrm>
        <a:graphic>
          <a:graphicData uri="http://schemas.openxmlformats.org/drawingml/2006/table">
            <a:tbl>
              <a:tblPr firstRow="1" bandRow="1">
                <a:tableStyleId>{5C22544A-7EE6-4342-B048-85BDC9FD1C3A}</a:tableStyleId>
              </a:tblPr>
              <a:tblGrid>
                <a:gridCol w="2133600"/>
                <a:gridCol w="2667000"/>
                <a:gridCol w="3352800"/>
              </a:tblGrid>
              <a:tr h="416402">
                <a:tc>
                  <a:txBody>
                    <a:bodyPr/>
                    <a:lstStyle/>
                    <a:p>
                      <a:pPr marL="0" marR="0" algn="just">
                        <a:lnSpc>
                          <a:spcPct val="150000"/>
                        </a:lnSpc>
                        <a:spcBef>
                          <a:spcPts val="0"/>
                        </a:spcBef>
                        <a:spcAft>
                          <a:spcPts val="0"/>
                        </a:spcAft>
                      </a:pPr>
                      <a:r>
                        <a:rPr lang="ro-RO" sz="2000" b="1" dirty="0">
                          <a:latin typeface="+mn-lt"/>
                          <a:ea typeface="Calibri"/>
                          <a:cs typeface="Arial"/>
                        </a:rPr>
                        <a:t>Priorități</a:t>
                      </a:r>
                      <a:endParaRPr lang="en-US" sz="2000" dirty="0">
                        <a:latin typeface="+mn-lt"/>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ro-RO" sz="2000" b="1" dirty="0">
                          <a:latin typeface="+mn-lt"/>
                          <a:ea typeface="Calibri"/>
                          <a:cs typeface="Arial"/>
                        </a:rPr>
                        <a:t>Măsuri</a:t>
                      </a:r>
                      <a:endParaRPr lang="en-US" sz="2000" dirty="0">
                        <a:latin typeface="+mn-lt"/>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ro-RO" sz="2000" b="1" dirty="0">
                          <a:latin typeface="+mn-lt"/>
                          <a:ea typeface="Calibri"/>
                          <a:cs typeface="Arial"/>
                        </a:rPr>
                        <a:t>Indicator</a:t>
                      </a:r>
                      <a:endParaRPr lang="en-US" sz="2000" dirty="0">
                        <a:latin typeface="+mn-lt"/>
                        <a:ea typeface="Calibri"/>
                        <a:cs typeface="Times New Roman"/>
                      </a:endParaRPr>
                    </a:p>
                  </a:txBody>
                  <a:tcPr marL="68580" marR="68580" marT="0" marB="0"/>
                </a:tc>
              </a:tr>
              <a:tr h="14887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sz="1600" b="1" kern="1200" dirty="0" smtClean="0">
                          <a:solidFill>
                            <a:schemeClr val="dk1"/>
                          </a:solidFill>
                          <a:latin typeface="+mn-lt"/>
                          <a:ea typeface="+mn-ea"/>
                          <a:cs typeface="+mn-cs"/>
                        </a:rPr>
                        <a:t>Economie regională competitivă bazată pe inovare</a:t>
                      </a:r>
                      <a:endParaRPr lang="en-US" sz="1600" kern="1200" dirty="0" smtClean="0">
                        <a:solidFill>
                          <a:schemeClr val="dk1"/>
                        </a:solidFill>
                        <a:latin typeface="+mn-lt"/>
                        <a:ea typeface="+mn-ea"/>
                        <a:cs typeface="+mn-cs"/>
                      </a:endParaRPr>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 </a:t>
                      </a:r>
                      <a:r>
                        <a:rPr lang="ro-RO" sz="1600" kern="1200" dirty="0" smtClean="0">
                          <a:solidFill>
                            <a:schemeClr val="dk1"/>
                          </a:solidFill>
                          <a:latin typeface="+mn-lt"/>
                          <a:ea typeface="+mn-ea"/>
                          <a:cs typeface="+mn-cs"/>
                        </a:rPr>
                        <a:t>Susținerea creării și dezvoltării de noi întreprinderi și structuri de sprijin al afacerilor</a:t>
                      </a:r>
                      <a:endParaRPr lang="en-US" sz="1600" kern="1200" dirty="0" smtClean="0">
                        <a:solidFill>
                          <a:schemeClr val="dk1"/>
                        </a:solidFill>
                        <a:latin typeface="+mn-lt"/>
                        <a:ea typeface="+mn-ea"/>
                        <a:cs typeface="+mn-cs"/>
                      </a:endParaRPr>
                    </a:p>
                    <a:p>
                      <a:endParaRPr lang="en-US" sz="1600" dirty="0"/>
                    </a:p>
                  </a:txBody>
                  <a:tcPr/>
                </a:tc>
                <a:tc>
                  <a:txBody>
                    <a:bodyPr/>
                    <a:lstStyle/>
                    <a:p>
                      <a:r>
                        <a:rPr lang="ro-RO" sz="1600" kern="1200" dirty="0" smtClean="0">
                          <a:solidFill>
                            <a:schemeClr val="dk1"/>
                          </a:solidFill>
                          <a:latin typeface="+mn-lt"/>
                          <a:ea typeface="+mn-ea"/>
                          <a:cs typeface="+mn-cs"/>
                        </a:rPr>
                        <a:t>Numărul de întreprinderi create</a:t>
                      </a:r>
                      <a:endParaRPr lang="en-US" sz="1600" kern="1200" dirty="0" smtClean="0">
                        <a:solidFill>
                          <a:schemeClr val="dk1"/>
                        </a:solidFill>
                        <a:latin typeface="+mn-lt"/>
                        <a:ea typeface="+mn-ea"/>
                        <a:cs typeface="+mn-cs"/>
                      </a:endParaRPr>
                    </a:p>
                    <a:p>
                      <a:r>
                        <a:rPr lang="ro-RO" sz="1600" kern="1200" dirty="0" smtClean="0">
                          <a:solidFill>
                            <a:schemeClr val="dk1"/>
                          </a:solidFill>
                          <a:latin typeface="+mn-lt"/>
                          <a:ea typeface="+mn-ea"/>
                          <a:cs typeface="+mn-cs"/>
                        </a:rPr>
                        <a:t>Numărul întreprinderilor menținute peste trei ani în activitate</a:t>
                      </a:r>
                      <a:endParaRPr lang="en-US" sz="1600" kern="1200" dirty="0" smtClean="0">
                        <a:solidFill>
                          <a:schemeClr val="dk1"/>
                        </a:solidFill>
                        <a:latin typeface="+mn-lt"/>
                        <a:ea typeface="+mn-ea"/>
                        <a:cs typeface="+mn-cs"/>
                      </a:endParaRPr>
                    </a:p>
                    <a:p>
                      <a:r>
                        <a:rPr lang="ro-RO" sz="1600" kern="1200" dirty="0" smtClean="0">
                          <a:solidFill>
                            <a:schemeClr val="dk1"/>
                          </a:solidFill>
                          <a:latin typeface="+mn-lt"/>
                          <a:ea typeface="+mn-ea"/>
                          <a:cs typeface="+mn-cs"/>
                        </a:rPr>
                        <a:t>Numărul de structuri de sprijin al afacerilor create</a:t>
                      </a:r>
                      <a:endParaRPr lang="en-US" sz="1600" kern="1200" dirty="0" smtClean="0">
                        <a:solidFill>
                          <a:schemeClr val="dk1"/>
                        </a:solidFill>
                        <a:latin typeface="+mn-lt"/>
                        <a:ea typeface="+mn-ea"/>
                        <a:cs typeface="+mn-cs"/>
                      </a:endParaRPr>
                    </a:p>
                    <a:p>
                      <a:r>
                        <a:rPr lang="ro-RO" sz="1600" kern="1200" dirty="0" smtClean="0">
                          <a:solidFill>
                            <a:schemeClr val="dk1"/>
                          </a:solidFill>
                          <a:latin typeface="+mn-lt"/>
                          <a:ea typeface="+mn-ea"/>
                          <a:cs typeface="+mn-cs"/>
                        </a:rPr>
                        <a:t>Numărul de întreprinderi sprijinite</a:t>
                      </a:r>
                      <a:endParaRPr lang="en-US" sz="1600" dirty="0"/>
                    </a:p>
                  </a:txBody>
                  <a:tcPr/>
                </a:tc>
              </a:tr>
              <a:tr h="2285871">
                <a:tc>
                  <a:txBody>
                    <a:bodyPr/>
                    <a:lstStyle/>
                    <a:p>
                      <a:endParaRPr lang="en-US" sz="1600" dirty="0"/>
                    </a:p>
                  </a:txBody>
                  <a:tcPr/>
                </a:tc>
                <a:tc>
                  <a:txBody>
                    <a:bodyPr/>
                    <a:lstStyle/>
                    <a:p>
                      <a:r>
                        <a:rPr lang="en-US" sz="1600" kern="1200" dirty="0" smtClean="0">
                          <a:solidFill>
                            <a:schemeClr val="dk1"/>
                          </a:solidFill>
                          <a:latin typeface="+mn-lt"/>
                          <a:ea typeface="+mn-ea"/>
                          <a:cs typeface="+mn-cs"/>
                        </a:rPr>
                        <a:t>2. </a:t>
                      </a:r>
                      <a:r>
                        <a:rPr lang="ro-RO" sz="1600" kern="1200" dirty="0" smtClean="0">
                          <a:solidFill>
                            <a:schemeClr val="dk1"/>
                          </a:solidFill>
                          <a:latin typeface="+mn-lt"/>
                          <a:ea typeface="+mn-ea"/>
                          <a:cs typeface="+mn-cs"/>
                        </a:rPr>
                        <a:t>Susținerea dezvoltării de capacități de producție și servicii inovatoare</a:t>
                      </a:r>
                      <a:endParaRPr lang="en-US" sz="1600" dirty="0"/>
                    </a:p>
                  </a:txBody>
                  <a:tcPr/>
                </a:tc>
                <a:tc>
                  <a:txBody>
                    <a:bodyPr/>
                    <a:lstStyle/>
                    <a:p>
                      <a:r>
                        <a:rPr lang="ro-RO" sz="1600" kern="1200" dirty="0" smtClean="0">
                          <a:solidFill>
                            <a:schemeClr val="dk1"/>
                          </a:solidFill>
                          <a:latin typeface="+mn-lt"/>
                          <a:ea typeface="+mn-ea"/>
                          <a:cs typeface="+mn-cs"/>
                        </a:rPr>
                        <a:t>Numărul de întreprinderi inovatoare nou create</a:t>
                      </a:r>
                      <a:endParaRPr lang="en-US" sz="1600" kern="1200" dirty="0" smtClean="0">
                        <a:solidFill>
                          <a:schemeClr val="dk1"/>
                        </a:solidFill>
                        <a:latin typeface="+mn-lt"/>
                        <a:ea typeface="+mn-ea"/>
                        <a:cs typeface="+mn-cs"/>
                      </a:endParaRPr>
                    </a:p>
                    <a:p>
                      <a:r>
                        <a:rPr lang="ro-RO" sz="1600" kern="1200" dirty="0" smtClean="0">
                          <a:solidFill>
                            <a:schemeClr val="dk1"/>
                          </a:solidFill>
                          <a:latin typeface="+mn-lt"/>
                          <a:ea typeface="+mn-ea"/>
                          <a:cs typeface="+mn-cs"/>
                        </a:rPr>
                        <a:t>Numărul de revendicări de proprietate  intelectuală ale întreprinderilor</a:t>
                      </a:r>
                      <a:endParaRPr lang="en-US" sz="1600" kern="1200" dirty="0" smtClean="0">
                        <a:solidFill>
                          <a:schemeClr val="dk1"/>
                        </a:solidFill>
                        <a:latin typeface="+mn-lt"/>
                        <a:ea typeface="+mn-ea"/>
                        <a:cs typeface="+mn-cs"/>
                      </a:endParaRPr>
                    </a:p>
                    <a:p>
                      <a:r>
                        <a:rPr lang="ro-RO" sz="1600" kern="1200" dirty="0" smtClean="0">
                          <a:solidFill>
                            <a:schemeClr val="dk1"/>
                          </a:solidFill>
                          <a:latin typeface="+mn-lt"/>
                          <a:ea typeface="+mn-ea"/>
                          <a:cs typeface="+mn-cs"/>
                        </a:rPr>
                        <a:t>Ponderea produselor și serviciilor inovatoare în portofoliul întreprinderilor</a:t>
                      </a:r>
                      <a:endParaRPr lang="en-US" sz="1600"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ro-RO" dirty="0" smtClean="0"/>
              <a:t>CONCLUZII</a:t>
            </a:r>
            <a:endParaRPr lang="en-US" dirty="0"/>
          </a:p>
        </p:txBody>
      </p:sp>
      <p:sp>
        <p:nvSpPr>
          <p:cNvPr id="3" name="Content Placeholder 2"/>
          <p:cNvSpPr>
            <a:spLocks noGrp="1"/>
          </p:cNvSpPr>
          <p:nvPr>
            <p:ph idx="1"/>
          </p:nvPr>
        </p:nvSpPr>
        <p:spPr>
          <a:xfrm>
            <a:off x="457200" y="1828800"/>
            <a:ext cx="8229600" cy="4297363"/>
          </a:xfrm>
        </p:spPr>
        <p:txBody>
          <a:bodyPr>
            <a:normAutofit/>
          </a:bodyPr>
          <a:lstStyle/>
          <a:p>
            <a:pPr algn="just"/>
            <a:r>
              <a:rPr lang="en-GB" sz="2800" dirty="0" smtClean="0"/>
              <a:t>Un </a:t>
            </a:r>
            <a:r>
              <a:rPr lang="en-GB" sz="2800" dirty="0" err="1" smtClean="0"/>
              <a:t>demers</a:t>
            </a:r>
            <a:r>
              <a:rPr lang="en-GB" sz="2800" dirty="0" smtClean="0"/>
              <a:t> </a:t>
            </a:r>
            <a:r>
              <a:rPr lang="en-GB" sz="2800" dirty="0" err="1" smtClean="0"/>
              <a:t>nou</a:t>
            </a:r>
            <a:r>
              <a:rPr lang="ro-RO" sz="2800" dirty="0" smtClean="0"/>
              <a:t> -</a:t>
            </a:r>
            <a:r>
              <a:rPr lang="en-GB" sz="2800" dirty="0" smtClean="0"/>
              <a:t> </a:t>
            </a:r>
            <a:r>
              <a:rPr lang="en-GB" sz="2800" dirty="0" err="1" smtClean="0"/>
              <a:t>necesit</a:t>
            </a:r>
            <a:r>
              <a:rPr lang="ro-RO" sz="2800" dirty="0" smtClean="0"/>
              <a:t>ă viziune și capacitatea strategică de a identifica viitoarele oportunități</a:t>
            </a:r>
          </a:p>
          <a:p>
            <a:pPr algn="just"/>
            <a:r>
              <a:rPr lang="ro-RO" sz="2800" dirty="0" smtClean="0"/>
              <a:t>Abordare complexă - mecanisme de elaborare variate (procesul de descoperire antreprenorială și analiza unor date foarte variate) – o provocare pentru autoritățile regionale</a:t>
            </a:r>
          </a:p>
          <a:p>
            <a:pPr algn="just"/>
            <a:r>
              <a:rPr lang="ro-RO" sz="2800" dirty="0" smtClean="0"/>
              <a:t>Paradigma in elaborarea de politici publice economice se mută către dezvoltarea de noi politici prin integrarea lecțiilor învățate</a:t>
            </a:r>
          </a:p>
          <a:p>
            <a:pPr algn="just"/>
            <a:endParaRPr lang="ro-RO"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ro-RO" dirty="0" smtClean="0"/>
              <a:t>CONȚINUT</a:t>
            </a:r>
            <a:endParaRPr lang="en-US" dirty="0"/>
          </a:p>
        </p:txBody>
      </p:sp>
      <p:sp>
        <p:nvSpPr>
          <p:cNvPr id="3" name="Content Placeholder 2"/>
          <p:cNvSpPr>
            <a:spLocks noGrp="1"/>
          </p:cNvSpPr>
          <p:nvPr>
            <p:ph idx="1"/>
          </p:nvPr>
        </p:nvSpPr>
        <p:spPr>
          <a:xfrm>
            <a:off x="457200" y="1752600"/>
            <a:ext cx="8229600" cy="4373563"/>
          </a:xfrm>
        </p:spPr>
        <p:txBody>
          <a:bodyPr>
            <a:normAutofit lnSpcReduction="10000"/>
          </a:bodyPr>
          <a:lstStyle/>
          <a:p>
            <a:pPr marL="514350" indent="-514350">
              <a:buFont typeface="+mj-lt"/>
              <a:buAutoNum type="arabicPeriod"/>
            </a:pPr>
            <a:r>
              <a:rPr lang="ro-RO" dirty="0" smtClean="0"/>
              <a:t>CONCEPT ȘI EVOLUȚIE</a:t>
            </a:r>
          </a:p>
          <a:p>
            <a:pPr marL="514350" indent="-514350">
              <a:buFont typeface="+mj-lt"/>
              <a:buAutoNum type="arabicPeriod"/>
            </a:pPr>
            <a:r>
              <a:rPr lang="ro-RO" dirty="0" smtClean="0"/>
              <a:t>CARACTERISTICI ȘI LIMITE</a:t>
            </a:r>
          </a:p>
          <a:p>
            <a:pPr marL="514350" indent="-514350">
              <a:buFont typeface="+mj-lt"/>
              <a:buAutoNum type="arabicPeriod"/>
            </a:pPr>
            <a:r>
              <a:rPr lang="ro-RO" dirty="0" smtClean="0"/>
              <a:t>SPECIALIZAREA INTELIGENTĂ ȘI DEZVOLTAREA ECONOMICĂ REGIONALĂ</a:t>
            </a:r>
          </a:p>
          <a:p>
            <a:pPr marL="514350" indent="-514350">
              <a:buFont typeface="+mj-lt"/>
              <a:buAutoNum type="arabicPeriod"/>
            </a:pPr>
            <a:r>
              <a:rPr lang="ro-RO" dirty="0" smtClean="0"/>
              <a:t>PROCESUL DE ELABORARE A STRATEGIILOR DE SPECIALIZARE INTELIGENTĂ</a:t>
            </a:r>
          </a:p>
          <a:p>
            <a:pPr marL="514350" indent="-514350">
              <a:buFont typeface="+mj-lt"/>
              <a:buAutoNum type="arabicPeriod"/>
            </a:pPr>
            <a:r>
              <a:rPr lang="ro-RO" dirty="0" smtClean="0"/>
              <a:t>ELABORAREA STRATEGIEI DE SPECIALIZARE INTELIGENTĂ ÎN REGIUNEA SUD MUNTENIA</a:t>
            </a:r>
          </a:p>
          <a:p>
            <a:endParaRPr lang="ro-RO" sz="2400" dirty="0" smtClean="0"/>
          </a:p>
          <a:p>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tăText 3"/>
          <p:cNvSpPr txBox="1"/>
          <p:nvPr/>
        </p:nvSpPr>
        <p:spPr>
          <a:xfrm>
            <a:off x="1524000" y="1143000"/>
            <a:ext cx="6096000" cy="646331"/>
          </a:xfrm>
          <a:prstGeom prst="rect">
            <a:avLst/>
          </a:prstGeom>
          <a:noFill/>
        </p:spPr>
        <p:txBody>
          <a:bodyPr wrap="square" rtlCol="0">
            <a:spAutoFit/>
          </a:bodyPr>
          <a:lstStyle/>
          <a:p>
            <a:r>
              <a:rPr lang="ro-RO" sz="3600" b="1" dirty="0" smtClean="0">
                <a:latin typeface="+mj-lt"/>
              </a:rPr>
              <a:t>Vă mulțumim pentru atenție!</a:t>
            </a:r>
            <a:endParaRPr lang="en-US" sz="3600" b="1" dirty="0">
              <a:latin typeface="+mj-lt"/>
            </a:endParaRPr>
          </a:p>
        </p:txBody>
      </p:sp>
      <p:sp>
        <p:nvSpPr>
          <p:cNvPr id="7" name="Content Placeholder 2"/>
          <p:cNvSpPr txBox="1">
            <a:spLocks/>
          </p:cNvSpPr>
          <p:nvPr/>
        </p:nvSpPr>
        <p:spPr>
          <a:xfrm>
            <a:off x="457200" y="2286000"/>
            <a:ext cx="8229600" cy="3840163"/>
          </a:xfrm>
          <a:prstGeom prst="rect">
            <a:avLst/>
          </a:prstGeom>
        </p:spPr>
        <p:txBody>
          <a:bodyPr vert="horz" lIns="91440" tIns="45720" rIns="91440" bIns="45720" rtlCol="0">
            <a:normAutofit/>
          </a:bodyPr>
          <a:lstStyle/>
          <a:p>
            <a:pPr lvl="0" algn="just">
              <a:spcBef>
                <a:spcPct val="20000"/>
              </a:spcBef>
            </a:pPr>
            <a:r>
              <a:rPr lang="ro-RO" sz="2800" b="1" dirty="0" smtClean="0">
                <a:latin typeface="+mj-lt"/>
              </a:rPr>
              <a:t>Gilda Niculescu</a:t>
            </a:r>
            <a:endParaRPr lang="ro-RO" sz="2400" dirty="0" smtClean="0">
              <a:latin typeface="+mj-lt"/>
            </a:endParaRPr>
          </a:p>
          <a:p>
            <a:pPr lvl="0" algn="just">
              <a:spcBef>
                <a:spcPct val="20000"/>
              </a:spcBef>
            </a:pPr>
            <a:r>
              <a:rPr lang="ro-RO" sz="2400" dirty="0" smtClean="0">
                <a:latin typeface="Calibri" pitchFamily="34" charset="0"/>
                <a:cs typeface="Calibri" pitchFamily="34" charset="0"/>
              </a:rPr>
              <a:t>Șef Serviciu </a:t>
            </a:r>
            <a:r>
              <a:rPr lang="vi-VN" sz="2400" dirty="0" smtClean="0">
                <a:latin typeface="Calibri" pitchFamily="34" charset="0"/>
                <a:cs typeface="Calibri" pitchFamily="34" charset="0"/>
              </a:rPr>
              <a:t>Dezvoltare</a:t>
            </a:r>
            <a:endParaRPr lang="vi-VN" sz="2400" dirty="0" smtClean="0">
              <a:latin typeface="Calibri" pitchFamily="34" charset="0"/>
              <a:cs typeface="Calibri" pitchFamily="34" charset="0"/>
            </a:endParaRPr>
          </a:p>
          <a:p>
            <a:pPr lvl="0" algn="just">
              <a:spcBef>
                <a:spcPct val="20000"/>
              </a:spcBef>
            </a:pPr>
            <a:r>
              <a:rPr lang="vi-VN" sz="2400" dirty="0" smtClean="0">
                <a:latin typeface="Calibri" pitchFamily="34" charset="0"/>
                <a:cs typeface="Calibri" pitchFamily="34" charset="0"/>
              </a:rPr>
              <a:t>Agenția pentru Dezvoltare Regională Sud Muntenia</a:t>
            </a:r>
          </a:p>
          <a:p>
            <a:pPr lvl="0" algn="just">
              <a:spcBef>
                <a:spcPct val="20000"/>
              </a:spcBef>
            </a:pPr>
            <a:r>
              <a:rPr lang="vi-VN" sz="2400" dirty="0" smtClean="0">
                <a:latin typeface="Calibri" pitchFamily="34" charset="0"/>
                <a:cs typeface="Calibri" pitchFamily="34" charset="0"/>
              </a:rPr>
              <a:t>Str. General Constantin Pantazi, nr. 7 A, CP 910164, Calarasi</a:t>
            </a:r>
          </a:p>
          <a:p>
            <a:pPr lvl="0" algn="just">
              <a:spcBef>
                <a:spcPct val="20000"/>
              </a:spcBef>
            </a:pPr>
            <a:r>
              <a:rPr lang="vi-VN" sz="2400" dirty="0" smtClean="0">
                <a:latin typeface="Calibri" pitchFamily="34" charset="0"/>
                <a:cs typeface="Calibri" pitchFamily="34" charset="0"/>
              </a:rPr>
              <a:t>Tel.: 0242/ 331-769; Fax: 0242/313-167; Mobil: 0728-026-713</a:t>
            </a:r>
          </a:p>
          <a:p>
            <a:pPr lvl="0" algn="just">
              <a:spcBef>
                <a:spcPct val="20000"/>
              </a:spcBef>
            </a:pPr>
            <a:r>
              <a:rPr lang="vi-VN" sz="2400" dirty="0" smtClean="0">
                <a:latin typeface="Calibri" pitchFamily="34" charset="0"/>
                <a:cs typeface="Calibri" pitchFamily="34" charset="0"/>
              </a:rPr>
              <a:t>E-mail: </a:t>
            </a:r>
            <a:r>
              <a:rPr lang="ro-RO" sz="2400" dirty="0" smtClean="0">
                <a:latin typeface="Calibri" pitchFamily="34" charset="0"/>
                <a:cs typeface="Calibri" pitchFamily="34" charset="0"/>
              </a:rPr>
              <a:t>programe@adrmuntenia.ro</a:t>
            </a:r>
            <a:endParaRPr lang="vi-VN" sz="2400" dirty="0" smtClean="0">
              <a:latin typeface="Calibri" pitchFamily="34" charset="0"/>
              <a:cs typeface="Calibri" pitchFamily="34" charset="0"/>
            </a:endParaRPr>
          </a:p>
          <a:p>
            <a:pPr lvl="0" algn="just">
              <a:spcBef>
                <a:spcPct val="20000"/>
              </a:spcBef>
            </a:pPr>
            <a:r>
              <a:rPr lang="vi-VN" sz="2400" dirty="0" smtClean="0">
                <a:latin typeface="Calibri" pitchFamily="34" charset="0"/>
                <a:cs typeface="Calibri" pitchFamily="34" charset="0"/>
              </a:rPr>
              <a:t>Web-site: </a:t>
            </a:r>
            <a:r>
              <a:rPr lang="vi-VN" sz="2400" dirty="0" smtClean="0">
                <a:latin typeface="Calibri" pitchFamily="34" charset="0"/>
                <a:cs typeface="Calibri" pitchFamily="34" charset="0"/>
                <a:hlinkClick r:id="rId2"/>
              </a:rPr>
              <a:t>www.adrmuntenia.ro</a:t>
            </a:r>
            <a:r>
              <a:rPr lang="ro-RO" sz="2400" dirty="0" smtClean="0">
                <a:latin typeface="Calibri" pitchFamily="34" charset="0"/>
                <a:cs typeface="Calibri" pitchFamily="34" charset="0"/>
              </a:rPr>
              <a:t> </a:t>
            </a:r>
            <a:endParaRPr lang="vi-VN" sz="2400" dirty="0" smtClean="0">
              <a:latin typeface="Calibri" pitchFamily="34" charset="0"/>
              <a:cs typeface="Calibri" pitchFamily="34" charset="0"/>
            </a:endParaRPr>
          </a:p>
          <a:p>
            <a:pPr lvl="0" algn="just">
              <a:spcBef>
                <a:spcPct val="20000"/>
              </a:spcBef>
              <a:buFont typeface="Arial" pitchFamily="34" charset="0"/>
              <a:buChar char="•"/>
            </a:pPr>
            <a:endParaRPr lang="vi-VN" sz="2400" dirty="0" smtClean="0">
              <a:solidFill>
                <a:schemeClr val="tx1">
                  <a:tint val="75000"/>
                </a:schemeClr>
              </a:solidFill>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o-RO"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944562"/>
          </a:xfrm>
        </p:spPr>
        <p:txBody>
          <a:bodyPr>
            <a:normAutofit/>
          </a:bodyPr>
          <a:lstStyle/>
          <a:p>
            <a:r>
              <a:rPr lang="ro-RO" sz="3600" dirty="0" smtClean="0"/>
              <a:t>1. CONCEPTUL ȘI EVOLUȚIA ACESTUIA</a:t>
            </a:r>
            <a:endParaRPr lang="en-US" sz="3600" dirty="0"/>
          </a:p>
        </p:txBody>
      </p:sp>
      <p:sp>
        <p:nvSpPr>
          <p:cNvPr id="3" name="Content Placeholder 2"/>
          <p:cNvSpPr>
            <a:spLocks noGrp="1"/>
          </p:cNvSpPr>
          <p:nvPr>
            <p:ph idx="1"/>
          </p:nvPr>
        </p:nvSpPr>
        <p:spPr>
          <a:xfrm>
            <a:off x="457200" y="1828800"/>
            <a:ext cx="8229600" cy="4495800"/>
          </a:xfrm>
        </p:spPr>
        <p:txBody>
          <a:bodyPr>
            <a:normAutofit/>
          </a:bodyPr>
          <a:lstStyle/>
          <a:p>
            <a:pPr algn="just"/>
            <a:r>
              <a:rPr lang="ro-RO" sz="2400" dirty="0" smtClean="0"/>
              <a:t>Noiembrie 2009 – Uniunea Europeană publică </a:t>
            </a:r>
            <a:r>
              <a:rPr lang="ro-RO" sz="2400" dirty="0" smtClean="0"/>
              <a:t>raportul grupului de experți </a:t>
            </a:r>
            <a:r>
              <a:rPr lang="en-GB" sz="2400" dirty="0" smtClean="0"/>
              <a:t>“</a:t>
            </a:r>
            <a:r>
              <a:rPr lang="ro-RO" sz="2400" dirty="0" smtClean="0"/>
              <a:t>Knowledge for Growth</a:t>
            </a:r>
            <a:r>
              <a:rPr lang="en-GB" sz="2400" dirty="0" smtClean="0"/>
              <a:t>” </a:t>
            </a:r>
          </a:p>
          <a:p>
            <a:pPr algn="just"/>
            <a:r>
              <a:rPr lang="en-GB" sz="2400" dirty="0" smtClean="0"/>
              <a:t>Dominique Foray &amp; Bart </a:t>
            </a:r>
            <a:r>
              <a:rPr lang="en-GB" sz="2400" dirty="0" err="1" smtClean="0"/>
              <a:t>vor</a:t>
            </a:r>
            <a:r>
              <a:rPr lang="en-GB" sz="2400" dirty="0" smtClean="0"/>
              <a:t> Ark </a:t>
            </a:r>
            <a:r>
              <a:rPr lang="en-GB" sz="2400" dirty="0" err="1" smtClean="0"/>
              <a:t>propun</a:t>
            </a:r>
            <a:r>
              <a:rPr lang="en-GB" sz="2400" dirty="0" smtClean="0"/>
              <a:t> </a:t>
            </a:r>
            <a:r>
              <a:rPr lang="en-GB" sz="2400" dirty="0" err="1" smtClean="0"/>
              <a:t>conceptul</a:t>
            </a:r>
            <a:r>
              <a:rPr lang="en-GB" sz="2400" dirty="0" smtClean="0"/>
              <a:t> de </a:t>
            </a:r>
            <a:r>
              <a:rPr lang="en-GB" sz="2400" dirty="0" err="1" smtClean="0"/>
              <a:t>specializare</a:t>
            </a:r>
            <a:r>
              <a:rPr lang="en-GB" sz="2400" dirty="0" smtClean="0"/>
              <a:t> </a:t>
            </a:r>
            <a:r>
              <a:rPr lang="en-GB" sz="2400" dirty="0" err="1" smtClean="0"/>
              <a:t>inteligent</a:t>
            </a:r>
            <a:r>
              <a:rPr lang="ro-RO" sz="2400" dirty="0" smtClean="0"/>
              <a:t>ă drept alternativă la politicile publice ce micșorau impactul investițiilor în cercetare și inovare prin fragmentare/imitare/duplicare</a:t>
            </a:r>
          </a:p>
          <a:p>
            <a:pPr algn="just"/>
            <a:r>
              <a:rPr lang="ro-RO" sz="2400" dirty="0" smtClean="0"/>
              <a:t>Conceptul -  încurajarea investițiilor publice în activități în care o regiune sau țară are un avantaj comparativ (specializare) sau domenii emergente în care antreprenorii pot dezvolta noi activități (diversificare)</a:t>
            </a:r>
          </a:p>
          <a:p>
            <a:pPr algn="just"/>
            <a:endParaRPr lang="ro-RO"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ro-RO" sz="3600" dirty="0" smtClean="0"/>
              <a:t>1. CONCEPTUL ȘI EVOLUȚIA ACESTUIA</a:t>
            </a:r>
            <a:endParaRPr lang="en-US" sz="3600" dirty="0"/>
          </a:p>
        </p:txBody>
      </p:sp>
      <p:sp>
        <p:nvSpPr>
          <p:cNvPr id="3" name="Content Placeholder 2"/>
          <p:cNvSpPr>
            <a:spLocks noGrp="1"/>
          </p:cNvSpPr>
          <p:nvPr>
            <p:ph idx="1"/>
          </p:nvPr>
        </p:nvSpPr>
        <p:spPr/>
        <p:txBody>
          <a:bodyPr>
            <a:normAutofit lnSpcReduction="10000"/>
          </a:bodyPr>
          <a:lstStyle/>
          <a:p>
            <a:pPr algn="just"/>
            <a:r>
              <a:rPr lang="ro-RO" sz="2400" dirty="0" smtClean="0"/>
              <a:t>Legătura dintre specializare și diversificare tehnologică în contextul dezvoltării regionale – o bună alternativă la soluționarea problemelor de creștere  la nivel teritorial</a:t>
            </a:r>
          </a:p>
          <a:p>
            <a:pPr algn="just"/>
            <a:r>
              <a:rPr lang="ro-RO" sz="2400" dirty="0" smtClean="0"/>
              <a:t>Investițiile CDI pot influența specializarea economică, științică și tehnologică a unei regiuni</a:t>
            </a:r>
          </a:p>
          <a:p>
            <a:pPr algn="just"/>
            <a:r>
              <a:rPr lang="ro-RO" sz="2400" dirty="0" smtClean="0"/>
              <a:t>Conceptul are un rol central în Strategia Europa 2020 – componenta de creștere inteligentă</a:t>
            </a:r>
          </a:p>
          <a:p>
            <a:pPr algn="just"/>
            <a:r>
              <a:rPr lang="ro-RO" sz="2400" dirty="0" smtClean="0"/>
              <a:t>Strategiile de Specializare Inteligentă – condiționalitate ex-ante  (</a:t>
            </a:r>
            <a:r>
              <a:rPr lang="ro-RO" sz="2400" i="1" dirty="0" smtClean="0"/>
              <a:t>Contribuția Politicii Regionale la Creșterea Inteligentă in Europa – </a:t>
            </a:r>
            <a:r>
              <a:rPr lang="en-US" sz="2400" i="1" dirty="0" smtClean="0"/>
              <a:t>[</a:t>
            </a:r>
            <a:r>
              <a:rPr lang="ro-RO" sz="2400" i="1" dirty="0" smtClean="0"/>
              <a:t>COM (2010) 553</a:t>
            </a:r>
            <a:r>
              <a:rPr lang="en-US" sz="2400" i="1" dirty="0" smtClean="0"/>
              <a:t>] </a:t>
            </a:r>
            <a:r>
              <a:rPr lang="ro-RO" sz="2400" i="1" dirty="0" smtClean="0"/>
              <a:t>)</a:t>
            </a:r>
            <a:endParaRPr lang="ro-RO" sz="2400" dirty="0" smtClean="0"/>
          </a:p>
          <a:p>
            <a:pPr algn="just"/>
            <a:r>
              <a:rPr lang="ro-RO" sz="2400" dirty="0" smtClean="0"/>
              <a:t>Concentrarea resurselor din CDI pentru maximizarea impactului fondurilor</a:t>
            </a:r>
            <a:endParaRPr lang="en-US" sz="24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9762"/>
            <a:ext cx="8229600" cy="960438"/>
          </a:xfrm>
        </p:spPr>
        <p:txBody>
          <a:bodyPr>
            <a:normAutofit/>
          </a:bodyPr>
          <a:lstStyle/>
          <a:p>
            <a:r>
              <a:rPr lang="ro-RO" sz="3600" dirty="0" smtClean="0"/>
              <a:t>2. CARACTERISTICI ȘI LIMITE</a:t>
            </a:r>
            <a:endParaRPr lang="en-US" sz="3600" dirty="0"/>
          </a:p>
        </p:txBody>
      </p:sp>
      <p:sp>
        <p:nvSpPr>
          <p:cNvPr id="3" name="Content Placeholder 2"/>
          <p:cNvSpPr>
            <a:spLocks noGrp="1"/>
          </p:cNvSpPr>
          <p:nvPr>
            <p:ph idx="1"/>
          </p:nvPr>
        </p:nvSpPr>
        <p:spPr>
          <a:xfrm>
            <a:off x="457200" y="1600200"/>
            <a:ext cx="8229600" cy="4800600"/>
          </a:xfrm>
        </p:spPr>
        <p:txBody>
          <a:bodyPr>
            <a:normAutofit/>
          </a:bodyPr>
          <a:lstStyle/>
          <a:p>
            <a:pPr algn="just"/>
            <a:r>
              <a:rPr lang="ro-RO" sz="2400" dirty="0" smtClean="0"/>
              <a:t>Originea conceptului – teoria clasică a creșterii economice dar și aspecte ale gândirii economice moderne </a:t>
            </a:r>
          </a:p>
          <a:p>
            <a:pPr algn="just"/>
            <a:r>
              <a:rPr lang="ro-RO" sz="2400" dirty="0" smtClean="0"/>
              <a:t>Ilustrează cum politicile publice în materie de CD și inovare pot influența productivitatea, competitivitate și creșterea economică</a:t>
            </a:r>
          </a:p>
          <a:p>
            <a:pPr algn="just"/>
            <a:r>
              <a:rPr lang="ro-RO" sz="2400" dirty="0" smtClean="0"/>
              <a:t>Intervențiile vizează impactul nu doar asupra ratei inovării ci și asupra direcției acesteia</a:t>
            </a:r>
          </a:p>
          <a:p>
            <a:pPr algn="just"/>
            <a:r>
              <a:rPr lang="ro-RO" sz="2400" dirty="0" smtClean="0"/>
              <a:t>Caracteristici</a:t>
            </a:r>
          </a:p>
          <a:p>
            <a:pPr lvl="1" algn="just">
              <a:buFont typeface="Wingdings" pitchFamily="2" charset="2"/>
              <a:buChar char="Ø"/>
            </a:pPr>
            <a:r>
              <a:rPr lang="ro-RO" sz="2000" b="1" dirty="0" smtClean="0"/>
              <a:t>Se bazează pe procesul de descoperire antreprenorială</a:t>
            </a:r>
          </a:p>
          <a:p>
            <a:pPr lvl="1" algn="just">
              <a:buFont typeface="Wingdings" pitchFamily="2" charset="2"/>
              <a:buChar char="Ø"/>
            </a:pPr>
            <a:r>
              <a:rPr lang="ro-RO" sz="2000" b="1" dirty="0" smtClean="0"/>
              <a:t>Prioritățile vizează mai degrabă anumite activități și nu sectoare </a:t>
            </a:r>
          </a:p>
          <a:p>
            <a:pPr lvl="1" algn="just">
              <a:buFont typeface="Wingdings" pitchFamily="2" charset="2"/>
              <a:buChar char="Ø"/>
            </a:pPr>
            <a:r>
              <a:rPr lang="ro-RO" sz="2000" b="1" dirty="0" smtClean="0"/>
              <a:t>Necesită o monitorizare și evaluare atentă</a:t>
            </a:r>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ro-RO" sz="3200" dirty="0" smtClean="0"/>
              <a:t>2. CARACTERISTICI ȘI LIMITE</a:t>
            </a:r>
            <a:endParaRPr lang="en-US" sz="3200" dirty="0"/>
          </a:p>
        </p:txBody>
      </p:sp>
      <p:sp>
        <p:nvSpPr>
          <p:cNvPr id="3" name="Content Placeholder 2"/>
          <p:cNvSpPr>
            <a:spLocks noGrp="1"/>
          </p:cNvSpPr>
          <p:nvPr>
            <p:ph sz="half" idx="1"/>
          </p:nvPr>
        </p:nvSpPr>
        <p:spPr>
          <a:xfrm>
            <a:off x="304800" y="2133600"/>
            <a:ext cx="4724400" cy="3992563"/>
          </a:xfrm>
        </p:spPr>
        <p:txBody>
          <a:bodyPr>
            <a:normAutofit/>
          </a:bodyPr>
          <a:lstStyle/>
          <a:p>
            <a:r>
              <a:rPr lang="ro-RO" sz="2000" b="1" dirty="0" smtClean="0"/>
              <a:t>DESCOPERIREA ANTREPRENORIALĂ</a:t>
            </a:r>
          </a:p>
          <a:p>
            <a:pPr lvl="1">
              <a:buFont typeface="Wingdings" pitchFamily="2" charset="2"/>
              <a:buChar char="Ø"/>
            </a:pPr>
            <a:r>
              <a:rPr lang="ro-RO" sz="1800" dirty="0" smtClean="0"/>
              <a:t>Proces sistematic </a:t>
            </a:r>
          </a:p>
          <a:p>
            <a:pPr lvl="1">
              <a:buFont typeface="Wingdings" pitchFamily="2" charset="2"/>
              <a:buChar char="Ø"/>
            </a:pPr>
            <a:r>
              <a:rPr lang="ro-RO" sz="1800" dirty="0" smtClean="0"/>
              <a:t>Fundamentarea intervențiilor – prin combinarea datelor economice, științifice cu date privind potențialul de creștere al pieței, concurența, servicii necesare pentru lansarea cu succes a unei noi activități</a:t>
            </a:r>
          </a:p>
          <a:p>
            <a:pPr lvl="1">
              <a:buFont typeface="Wingdings" pitchFamily="2" charset="2"/>
              <a:buChar char="Ø"/>
            </a:pPr>
            <a:r>
              <a:rPr lang="ro-RO" sz="1800" dirty="0" smtClean="0"/>
              <a:t>Abordare de tip bottom-up </a:t>
            </a:r>
          </a:p>
          <a:p>
            <a:pPr lvl="1">
              <a:buFont typeface="Wingdings" pitchFamily="2" charset="2"/>
              <a:buChar char="Ø"/>
            </a:pPr>
            <a:r>
              <a:rPr lang="ro-RO" sz="1800" dirty="0" smtClean="0"/>
              <a:t>Participanții – actorii </a:t>
            </a:r>
            <a:r>
              <a:rPr lang="ro-RO" sz="1800" b="1" dirty="0" smtClean="0"/>
              <a:t>Qvadruple Helix </a:t>
            </a:r>
          </a:p>
          <a:p>
            <a:pPr lvl="1">
              <a:buFont typeface="Wingdings" pitchFamily="2" charset="2"/>
              <a:buChar char="Ø"/>
            </a:pPr>
            <a:r>
              <a:rPr lang="ro-RO" sz="1800" b="1" dirty="0" smtClean="0"/>
              <a:t>Generează cooperare – nevoia pentru mecanisme mai bune de coordonare intre nivelul regional și cel național</a:t>
            </a:r>
          </a:p>
          <a:p>
            <a:endParaRPr lang="en-US" dirty="0"/>
          </a:p>
        </p:txBody>
      </p:sp>
      <p:graphicFrame>
        <p:nvGraphicFramePr>
          <p:cNvPr id="5" name="Content Placeholder 3"/>
          <p:cNvGraphicFramePr>
            <a:graphicFrameLocks noGrp="1"/>
          </p:cNvGraphicFramePr>
          <p:nvPr>
            <p:ph sz="half" idx="2"/>
          </p:nvPr>
        </p:nvGraphicFramePr>
        <p:xfrm>
          <a:off x="4953000" y="2286000"/>
          <a:ext cx="39624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ro-RO" dirty="0" smtClean="0"/>
              <a:t>2. CARACTERISTICI ȘI LIMITE</a:t>
            </a:r>
            <a:endParaRPr lang="en-US" dirty="0"/>
          </a:p>
        </p:txBody>
      </p:sp>
      <p:sp>
        <p:nvSpPr>
          <p:cNvPr id="3" name="Content Placeholder 2"/>
          <p:cNvSpPr>
            <a:spLocks noGrp="1"/>
          </p:cNvSpPr>
          <p:nvPr>
            <p:ph idx="1"/>
          </p:nvPr>
        </p:nvSpPr>
        <p:spPr>
          <a:xfrm>
            <a:off x="457200" y="2362201"/>
            <a:ext cx="8229600" cy="3429000"/>
          </a:xfrm>
        </p:spPr>
        <p:txBody>
          <a:bodyPr/>
          <a:lstStyle/>
          <a:p>
            <a:pPr>
              <a:buFont typeface="Wingdings" pitchFamily="2" charset="2"/>
              <a:buChar char="q"/>
            </a:pPr>
            <a:r>
              <a:rPr lang="ro-RO" sz="2400" dirty="0" smtClean="0"/>
              <a:t>Demers centralizator  și intervenționist – condiționalitate ex-ante </a:t>
            </a:r>
          </a:p>
          <a:p>
            <a:pPr>
              <a:buFont typeface="Wingdings" pitchFamily="2" charset="2"/>
              <a:buChar char="q"/>
            </a:pPr>
            <a:r>
              <a:rPr lang="ro-RO" sz="2400" dirty="0" smtClean="0"/>
              <a:t>Specializare versus diversitate</a:t>
            </a:r>
          </a:p>
          <a:p>
            <a:pPr>
              <a:buFont typeface="Wingdings" pitchFamily="2" charset="2"/>
              <a:buChar char="q"/>
            </a:pPr>
            <a:r>
              <a:rPr lang="ro-RO" sz="2400" dirty="0" smtClean="0"/>
              <a:t>Concentrare pe specializare tehnologică</a:t>
            </a:r>
          </a:p>
          <a:p>
            <a:pPr>
              <a:buFont typeface="Wingdings" pitchFamily="2" charset="2"/>
              <a:buChar char="q"/>
            </a:pPr>
            <a:r>
              <a:rPr lang="ro-RO" sz="2400" dirty="0" smtClean="0"/>
              <a:t>Inovare versus coeziune</a:t>
            </a:r>
          </a:p>
          <a:p>
            <a:pPr>
              <a:buFont typeface="Wingdings" pitchFamily="2" charset="2"/>
              <a:buChar char="q"/>
            </a:pPr>
            <a:r>
              <a:rPr lang="ro-RO" sz="2400" dirty="0" smtClean="0"/>
              <a:t>Domenii emergente sau sectoarele competitive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ro-RO" sz="3100" dirty="0" smtClean="0"/>
              <a:t/>
            </a:r>
            <a:br>
              <a:rPr lang="ro-RO" sz="3100" dirty="0" smtClean="0"/>
            </a:br>
            <a:r>
              <a:rPr lang="ro-RO" sz="3100" dirty="0" smtClean="0"/>
              <a:t>3. SPECIALIZAREA INTELIGENTĂ ȘI DEZVOLTAREA ECONOMICĂ REGIONALĂ</a:t>
            </a:r>
            <a:r>
              <a:rPr lang="ro-RO" dirty="0" smtClean="0"/>
              <a:t/>
            </a:r>
            <a:br>
              <a:rPr lang="ro-RO" dirty="0" smtClean="0"/>
            </a:br>
            <a:endParaRPr lang="en-US" dirty="0"/>
          </a:p>
        </p:txBody>
      </p:sp>
      <p:sp>
        <p:nvSpPr>
          <p:cNvPr id="3" name="Content Placeholder 2"/>
          <p:cNvSpPr>
            <a:spLocks noGrp="1"/>
          </p:cNvSpPr>
          <p:nvPr>
            <p:ph idx="1"/>
          </p:nvPr>
        </p:nvSpPr>
        <p:spPr>
          <a:xfrm>
            <a:off x="457200" y="2209800"/>
            <a:ext cx="8229600" cy="3916363"/>
          </a:xfrm>
        </p:spPr>
        <p:txBody>
          <a:bodyPr>
            <a:normAutofit/>
          </a:bodyPr>
          <a:lstStyle/>
          <a:p>
            <a:pPr algn="just"/>
            <a:r>
              <a:rPr lang="ro-RO" sz="2400" dirty="0" smtClean="0"/>
              <a:t>Specializarea inteligentă – puternic caracter regional</a:t>
            </a:r>
          </a:p>
          <a:p>
            <a:pPr algn="just"/>
            <a:r>
              <a:rPr lang="ro-RO" sz="2400" dirty="0" smtClean="0"/>
              <a:t>Prioritizarea investițiilor publice RDI – mai intensă la nivel regional (OECD)</a:t>
            </a:r>
          </a:p>
          <a:p>
            <a:pPr algn="just"/>
            <a:r>
              <a:rPr lang="ro-RO" sz="2400" dirty="0" smtClean="0"/>
              <a:t>Anumite regiuni performează in inovare mai bine decât  media la nivel național (Catalonia versus Spania)</a:t>
            </a:r>
          </a:p>
          <a:p>
            <a:pPr algn="just"/>
            <a:r>
              <a:rPr lang="ro-RO" sz="2400" dirty="0" smtClean="0"/>
              <a:t>Provocare  - investiții inteligente  în RDI care să activeze și să mobilizeze capacitățile interne și să conducă la crearea unui avantaj comparativ interregional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ro-RO" sz="3100" dirty="0" smtClean="0"/>
              <a:t/>
            </a:r>
            <a:br>
              <a:rPr lang="ro-RO" sz="3100" dirty="0" smtClean="0"/>
            </a:br>
            <a:r>
              <a:rPr lang="ro-RO" sz="3100" dirty="0" smtClean="0"/>
              <a:t/>
            </a:r>
            <a:br>
              <a:rPr lang="ro-RO" sz="3100" dirty="0" smtClean="0"/>
            </a:br>
            <a:r>
              <a:rPr lang="ro-RO" sz="3100" dirty="0" smtClean="0"/>
              <a:t>3. SPECIALIZAREA INTELIGENTĂ ȘI DEZVOLTAREA ECONOMICĂ REGIONALĂ</a:t>
            </a:r>
            <a:r>
              <a:rPr lang="ro-RO" dirty="0" smtClean="0"/>
              <a:t/>
            </a:r>
            <a:br>
              <a:rPr lang="ro-RO" dirty="0" smtClean="0"/>
            </a:br>
            <a:endParaRPr lang="en-US" dirty="0"/>
          </a:p>
        </p:txBody>
      </p:sp>
      <p:sp>
        <p:nvSpPr>
          <p:cNvPr id="3" name="Content Placeholder 2"/>
          <p:cNvSpPr>
            <a:spLocks noGrp="1"/>
          </p:cNvSpPr>
          <p:nvPr>
            <p:ph idx="1"/>
          </p:nvPr>
        </p:nvSpPr>
        <p:spPr>
          <a:xfrm>
            <a:off x="457200" y="1798637"/>
            <a:ext cx="8229600" cy="4525963"/>
          </a:xfrm>
        </p:spPr>
        <p:txBody>
          <a:bodyPr/>
          <a:lstStyle/>
          <a:p>
            <a:r>
              <a:rPr lang="ro-RO" sz="2800" dirty="0" smtClean="0"/>
              <a:t>Strategia de specializare inteligentă – oportunitate pentru transformarea economică a regiunii</a:t>
            </a:r>
            <a:r>
              <a:rPr lang="en-GB" sz="2800" dirty="0" smtClean="0"/>
              <a:t>:</a:t>
            </a:r>
            <a:endParaRPr lang="ro-RO" sz="2800" dirty="0" smtClean="0"/>
          </a:p>
          <a:p>
            <a:pPr lvl="1" algn="just">
              <a:buFont typeface="Wingdings" pitchFamily="2" charset="2"/>
              <a:buChar char="Ø"/>
            </a:pPr>
            <a:r>
              <a:rPr lang="ro-RO" sz="2400" dirty="0" smtClean="0"/>
              <a:t>Asigură diferențierea și poziționarea unică a regiunii  pe piață prin resursele și capacitățile disponibile</a:t>
            </a:r>
          </a:p>
          <a:p>
            <a:pPr lvl="1" algn="just">
              <a:buFont typeface="Wingdings" pitchFamily="2" charset="2"/>
              <a:buChar char="Ø"/>
            </a:pPr>
            <a:r>
              <a:rPr lang="ro-RO" sz="2400" dirty="0" smtClean="0"/>
              <a:t>Abordare integrată - vizează atingerea unor ținte economice  în paralel cu soluționarea provocărilor societale și de mediu </a:t>
            </a:r>
          </a:p>
          <a:p>
            <a:pPr lvl="1" algn="just">
              <a:buFont typeface="Wingdings" pitchFamily="2" charset="2"/>
              <a:buChar char="Ø"/>
            </a:pPr>
            <a:r>
              <a:rPr lang="ro-RO" sz="2400" dirty="0" smtClean="0"/>
              <a:t>Implică activ și întărește cooperarea tuturor factorilor interesați  de la nivel regional, național sau supranațional în elaborarea strategiei</a:t>
            </a:r>
          </a:p>
          <a:p>
            <a:pPr lvl="1"/>
            <a:endParaRPr lang="en-US" sz="2400"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1178</TotalTime>
  <Words>2736</Words>
  <Application>Microsoft Office PowerPoint</Application>
  <PresentationFormat>On-screen Show (4:3)</PresentationFormat>
  <Paragraphs>236</Paragraphs>
  <Slides>20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Times New Roman</vt:lpstr>
      <vt:lpstr>Trebuchet MS</vt:lpstr>
      <vt:lpstr>Wingdings</vt:lpstr>
      <vt:lpstr>Office Theme</vt:lpstr>
      <vt:lpstr>Specializarea inteligentă – nou demers de politică regională. Specializarea inteligentă in regiunea Sud Muntenia</vt:lpstr>
      <vt:lpstr>CONȚINUT</vt:lpstr>
      <vt:lpstr>1. CONCEPTUL ȘI EVOLUȚIA ACESTUIA</vt:lpstr>
      <vt:lpstr>1. CONCEPTUL ȘI EVOLUȚIA ACESTUIA</vt:lpstr>
      <vt:lpstr>2. CARACTERISTICI ȘI LIMITE</vt:lpstr>
      <vt:lpstr>2. CARACTERISTICI ȘI LIMITE</vt:lpstr>
      <vt:lpstr>2. CARACTERISTICI ȘI LIMITE</vt:lpstr>
      <vt:lpstr> 3. SPECIALIZAREA INTELIGENTĂ ȘI DEZVOLTAREA ECONOMICĂ REGIONALĂ </vt:lpstr>
      <vt:lpstr>  3. SPECIALIZAREA INTELIGENTĂ ȘI DEZVOLTAREA ECONOMICĂ REGIONALĂ </vt:lpstr>
      <vt:lpstr> 4. PROCESUL DE ELABORARE A STRATEGIILOR DE SPECIALIZARE INTELIGENTĂ (SSI) </vt:lpstr>
      <vt:lpstr> 1. ANALIZA POTENȚIALULUI REGIONAL </vt:lpstr>
      <vt:lpstr>1. ANALIZA POTENȚIALULUI REGIONAL  1. Construcția de mașini, componente și echipamente de producție</vt:lpstr>
      <vt:lpstr>1. ANALIZA POTENȚIALULUI REGIONAL  1. Construcția de mașini, componente și echipamente de producție</vt:lpstr>
      <vt:lpstr>2. PARTICIPAREA FACTORILOR INTERESAȚI</vt:lpstr>
      <vt:lpstr>DOMENIILE DE SPECIALIZARE INTELIGENTĂ</vt:lpstr>
      <vt:lpstr>4. SELECTAREA PRIORITĂȚILOR STRATEGIEI</vt:lpstr>
      <vt:lpstr>5. DEFINIREA INTERVENȚIILOR</vt:lpstr>
      <vt:lpstr>6. SISTEMUL DE MONITORIZARE ȘI EVALUARE</vt:lpstr>
      <vt:lpstr>CONCLUZII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Specializarea inteligentă – nou demers de politică regională. Specializarea inteligentă in regiunea Sud Muntenia</dc:title>
  <dc:creator>Gilda Niculescu</dc:creator>
  <cp:lastModifiedBy>Monica Ceausescu</cp:lastModifiedBy>
  <cp:revision>113</cp:revision>
  <dcterms:created xsi:type="dcterms:W3CDTF">2016-10-04T12:14:01Z</dcterms:created>
  <dcterms:modified xsi:type="dcterms:W3CDTF">2016-10-17T13:45:10Z</dcterms:modified>
</cp:coreProperties>
</file>