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24"/>
  </p:notesMasterIdLst>
  <p:sldIdLst>
    <p:sldId id="256" r:id="rId3"/>
    <p:sldId id="257" r:id="rId4"/>
    <p:sldId id="258" r:id="rId5"/>
    <p:sldId id="259" r:id="rId6"/>
    <p:sldId id="280" r:id="rId7"/>
    <p:sldId id="260" r:id="rId8"/>
    <p:sldId id="263" r:id="rId9"/>
    <p:sldId id="262" r:id="rId10"/>
    <p:sldId id="264" r:id="rId11"/>
    <p:sldId id="265" r:id="rId12"/>
    <p:sldId id="266" r:id="rId13"/>
    <p:sldId id="268" r:id="rId14"/>
    <p:sldId id="269" r:id="rId15"/>
    <p:sldId id="271" r:id="rId16"/>
    <p:sldId id="272" r:id="rId17"/>
    <p:sldId id="273" r:id="rId18"/>
    <p:sldId id="275" r:id="rId19"/>
    <p:sldId id="276" r:id="rId20"/>
    <p:sldId id="277" r:id="rId21"/>
    <p:sldId id="278"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52" y="-10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794" y="-5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vmlDrawing" Target="../drawings/vmlDrawing1.v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FDD5D-B2AD-4AC6-BDEE-F7C2F589A5A0}" type="datetimeFigureOut">
              <a:rPr lang="en-US" smtClean="0"/>
              <a:pPr/>
              <a:t>10/12/2016</a:t>
            </a:fld>
            <a:endParaRPr lang="en-US"/>
          </a:p>
        </p:txBody>
      </p:sp>
      <p:sp>
        <p:nvSpPr>
          <p:cNvPr id="4" name="Slide Image Placeholder 3"/>
          <p:cNvSpPr>
            <a:spLocks noGrp="1" noRot="1" noChangeAspect="1"/>
          </p:cNvSpPr>
          <p:nvPr>
            <p:ph type="sldImg" idx="2"/>
          </p:nvPr>
        </p:nvSpPr>
        <p:spPr>
          <a:xfrm>
            <a:off x="1141413" y="711271"/>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1887E-44CF-4F36-AAC1-91FAFFC2A8DB}" type="slidenum">
              <a:rPr lang="en-US" smtClean="0"/>
              <a:pPr/>
              <a:t>‹#›</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xmlns="" val="3674572458"/>
              </p:ext>
            </p:extLst>
          </p:nvPr>
        </p:nvGraphicFramePr>
        <p:xfrm>
          <a:off x="1143000" y="2859088"/>
          <a:ext cx="4570413" cy="3427412"/>
        </p:xfrm>
        <a:graphic>
          <a:graphicData uri="http://schemas.openxmlformats.org/presentationml/2006/ole">
            <p:oleObj spid="_x0000_s1027" name="Slide" r:id="rId3" imgW="4570388" imgH="3427437" progId="PowerPoint.Slide.12">
              <p:embed/>
            </p:oleObj>
          </a:graphicData>
        </a:graphic>
      </p:graphicFrame>
    </p:spTree>
    <p:extLst>
      <p:ext uri="{BB962C8B-B14F-4D97-AF65-F5344CB8AC3E}">
        <p14:creationId xmlns:p14="http://schemas.microsoft.com/office/powerpoint/2010/main" xmlns="" val="261714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zombathely.hu/"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kurklt.lt/" TargetMode="External"/><Relationship Id="rId5" Type="http://schemas.openxmlformats.org/officeDocument/2006/relationships/hyperlink" Target="http://www.verslilietuva.lt/lt/sparnai/" TargetMode="External"/><Relationship Id="rId4" Type="http://schemas.openxmlformats.org/officeDocument/2006/relationships/hyperlink" Target="http://www.wetechoff.e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1887E-44CF-4F36-AAC1-91FAFFC2A8DB}" type="slidenum">
              <a:rPr lang="en-US" smtClean="0"/>
              <a:pPr/>
              <a:t>9</a:t>
            </a:fld>
            <a:endParaRPr lang="en-US"/>
          </a:p>
        </p:txBody>
      </p:sp>
    </p:spTree>
    <p:extLst>
      <p:ext uri="{BB962C8B-B14F-4D97-AF65-F5344CB8AC3E}">
        <p14:creationId xmlns:p14="http://schemas.microsoft.com/office/powerpoint/2010/main" xmlns="" val="102823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572000" cy="3429000"/>
          </a:xfrm>
        </p:spPr>
      </p:sp>
      <p:sp>
        <p:nvSpPr>
          <p:cNvPr id="3" name="Notes Placeholder 2"/>
          <p:cNvSpPr>
            <a:spLocks noGrp="1"/>
          </p:cNvSpPr>
          <p:nvPr>
            <p:ph type="body" idx="1"/>
          </p:nvPr>
        </p:nvSpPr>
        <p:spPr/>
        <p:txBody>
          <a:bodyPr>
            <a:normAutofit/>
          </a:bodyPr>
          <a:lstStyle/>
          <a:p>
            <a:r>
              <a:rPr lang="ro-RO" dirty="0" smtClean="0"/>
              <a:t>Identificarea acestora s-a facut ținând seama de 4</a:t>
            </a:r>
            <a:r>
              <a:rPr lang="ro-RO" baseline="0" dirty="0" smtClean="0"/>
              <a:t> criterii simple – formulare clară (să existe documente disponibile), să fie relevante la nivelul zonei și ptr. Politicile europene, să fie măsurabile (să existe posibilitatea de a se evalua rezultatele și capacitatea de autofinanțare) și să fie transferabile in alte regiuni sau contexte economice.</a:t>
            </a:r>
            <a:endParaRPr lang="en-US" dirty="0"/>
          </a:p>
        </p:txBody>
      </p:sp>
      <p:sp>
        <p:nvSpPr>
          <p:cNvPr id="4" name="Slide Number Placeholder 3"/>
          <p:cNvSpPr>
            <a:spLocks noGrp="1"/>
          </p:cNvSpPr>
          <p:nvPr>
            <p:ph type="sldNum" sz="quarter" idx="10"/>
          </p:nvPr>
        </p:nvSpPr>
        <p:spPr/>
        <p:txBody>
          <a:bodyPr/>
          <a:lstStyle/>
          <a:p>
            <a:fld id="{9191887E-44CF-4F36-AAC1-91FAFFC2A8DB}" type="slidenum">
              <a:rPr lang="en-US" smtClean="0"/>
              <a:pPr/>
              <a:t>10</a:t>
            </a:fld>
            <a:endParaRPr lang="en-US"/>
          </a:p>
        </p:txBody>
      </p:sp>
    </p:spTree>
    <p:extLst>
      <p:ext uri="{BB962C8B-B14F-4D97-AF65-F5344CB8AC3E}">
        <p14:creationId xmlns:p14="http://schemas.microsoft.com/office/powerpoint/2010/main" xmlns="" val="74684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572000" cy="3429000"/>
          </a:xfrm>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dirty="0" smtClean="0"/>
              <a:t>Bunele practici identificate au relevat pe</a:t>
            </a:r>
            <a:r>
              <a:rPr lang="ro-RO" baseline="0" dirty="0" smtClean="0"/>
              <a:t> de o parte</a:t>
            </a:r>
            <a:r>
              <a:rPr lang="ro-RO" dirty="0" smtClean="0"/>
              <a:t> nivelul diferit de dezvoltare al regiunilor partenere iar pe de alta, faptul că există și multe puncte de convergență in ceea ce privește strategiilor adoptate pentru atragerea de capital uman inalt specializat (asa numitele talente). Astfel, majoritatea regiunilor din Italia,Spania, Irlanda</a:t>
            </a:r>
            <a:r>
              <a:rPr lang="ro-RO" baseline="0" dirty="0" smtClean="0"/>
              <a:t> si Norvegia aveau adoptate strategii de dezvoltare locală bazate pe inovare, imbunatațirea educației și pregătirii capitalului uman și sprijinirea antreprenoriatului. In ultimii ani, acestea au observat insa limitările acestor programe, astfel incat au conceput și pus in practică noi măsuri ce țintesc atragerea de cercetători, personal inalt calificat și noi antreprenori din strainătate.</a:t>
            </a:r>
            <a:endParaRPr lang="ro-RO" dirty="0" smtClean="0"/>
          </a:p>
          <a:p>
            <a:r>
              <a:rPr lang="en-US" sz="1200" kern="1200" dirty="0" smtClean="0">
                <a:solidFill>
                  <a:schemeClr val="tx1"/>
                </a:solidFill>
                <a:latin typeface="+mn-lt"/>
                <a:ea typeface="+mn-ea"/>
                <a:cs typeface="+mn-cs"/>
              </a:rPr>
              <a:t>The trend to devise new </a:t>
            </a:r>
            <a:r>
              <a:rPr lang="en-US" sz="1200" kern="1200" dirty="0" err="1" smtClean="0">
                <a:solidFill>
                  <a:schemeClr val="tx1"/>
                </a:solidFill>
                <a:latin typeface="+mn-lt"/>
                <a:ea typeface="+mn-ea"/>
                <a:cs typeface="+mn-cs"/>
              </a:rPr>
              <a:t>programmes</a:t>
            </a:r>
            <a:r>
              <a:rPr lang="en-US" sz="1200" kern="1200" dirty="0" smtClean="0">
                <a:solidFill>
                  <a:schemeClr val="tx1"/>
                </a:solidFill>
                <a:latin typeface="+mn-lt"/>
                <a:ea typeface="+mn-ea"/>
                <a:cs typeface="+mn-cs"/>
              </a:rPr>
              <a:t> to attract the brightest brains and facilitate their circulation and to disseminate knowledge highlights  the need of the more lagging regions to retain  their talents through measures to improve  vocational training of young people and the provision of highly qualified jobs, thus inhibiting out migration to  countries with better working conditions. i.e.. </a:t>
            </a:r>
            <a:r>
              <a:rPr lang="en-US" sz="1200" i="1" u="sng" kern="1200" dirty="0" smtClean="0">
                <a:solidFill>
                  <a:schemeClr val="tx1"/>
                </a:solidFill>
                <a:latin typeface="+mn-lt"/>
                <a:ea typeface="+mn-ea"/>
                <a:cs typeface="+mn-cs"/>
                <a:hlinkClick r:id="rId3"/>
              </a:rPr>
              <a:t>Szombathely is waiting you back</a:t>
            </a:r>
            <a:r>
              <a:rPr lang="en-US" sz="1200" kern="1200" dirty="0" smtClean="0">
                <a:solidFill>
                  <a:schemeClr val="tx1"/>
                </a:solidFill>
                <a:latin typeface="+mn-lt"/>
                <a:ea typeface="+mn-ea"/>
                <a:cs typeface="+mn-cs"/>
              </a:rPr>
              <a:t> in Hungary, </a:t>
            </a:r>
            <a:r>
              <a:rPr lang="en-US" sz="1200" i="1" u="sng" kern="1200" dirty="0" smtClean="0">
                <a:solidFill>
                  <a:schemeClr val="tx1"/>
                </a:solidFill>
                <a:latin typeface="+mn-lt"/>
                <a:ea typeface="+mn-ea"/>
                <a:cs typeface="+mn-cs"/>
                <a:hlinkClick r:id="rId4"/>
              </a:rPr>
              <a:t>We Tech Off</a:t>
            </a:r>
            <a:r>
              <a:rPr lang="en-US" sz="1200" kern="1200" dirty="0" smtClean="0">
                <a:solidFill>
                  <a:schemeClr val="tx1"/>
                </a:solidFill>
                <a:latin typeface="+mn-lt"/>
                <a:ea typeface="+mn-ea"/>
                <a:cs typeface="+mn-cs"/>
              </a:rPr>
              <a:t> in Italy, or </a:t>
            </a:r>
            <a:r>
              <a:rPr lang="en-US" sz="1200" i="1" u="sng" kern="1200" dirty="0" err="1" smtClean="0">
                <a:solidFill>
                  <a:schemeClr val="tx1"/>
                </a:solidFill>
                <a:latin typeface="+mn-lt"/>
                <a:ea typeface="+mn-ea"/>
                <a:cs typeface="+mn-cs"/>
                <a:hlinkClick r:id="rId5"/>
              </a:rPr>
              <a:t>Sparnai</a:t>
            </a:r>
            <a:r>
              <a:rPr lang="en-US" sz="1200" i="1" u="sng" kern="1200" dirty="0" smtClean="0">
                <a:solidFill>
                  <a:schemeClr val="tx1"/>
                </a:solidFill>
                <a:latin typeface="+mn-lt"/>
                <a:ea typeface="+mn-ea"/>
                <a:cs typeface="+mn-cs"/>
                <a:hlinkClick r:id="rId5"/>
              </a:rPr>
              <a:t>/Wings</a:t>
            </a:r>
            <a:r>
              <a:rPr lang="en-US" sz="1200" kern="1200" dirty="0" smtClean="0">
                <a:solidFill>
                  <a:schemeClr val="tx1"/>
                </a:solidFill>
                <a:latin typeface="+mn-lt"/>
                <a:ea typeface="+mn-ea"/>
                <a:cs typeface="+mn-cs"/>
              </a:rPr>
              <a:t> and </a:t>
            </a:r>
            <a:r>
              <a:rPr lang="en-US" sz="1200" i="1" u="sng" kern="1200" dirty="0" err="1" smtClean="0">
                <a:solidFill>
                  <a:schemeClr val="tx1"/>
                </a:solidFill>
                <a:latin typeface="+mn-lt"/>
                <a:ea typeface="+mn-ea"/>
                <a:cs typeface="+mn-cs"/>
                <a:hlinkClick r:id="rId6"/>
              </a:rPr>
              <a:t>Kurk</a:t>
            </a:r>
            <a:r>
              <a:rPr lang="en-US" sz="1200" i="1" u="sng" kern="1200" dirty="0" smtClean="0">
                <a:solidFill>
                  <a:schemeClr val="tx1"/>
                </a:solidFill>
                <a:latin typeface="+mn-lt"/>
                <a:ea typeface="+mn-ea"/>
                <a:cs typeface="+mn-cs"/>
                <a:hlinkClick r:id="rId6"/>
              </a:rPr>
              <a:t> </a:t>
            </a:r>
            <a:r>
              <a:rPr lang="en-US" sz="1200" i="1" u="sng" kern="1200" dirty="0" err="1" smtClean="0">
                <a:solidFill>
                  <a:schemeClr val="tx1"/>
                </a:solidFill>
                <a:latin typeface="+mn-lt"/>
                <a:ea typeface="+mn-ea"/>
                <a:cs typeface="+mn-cs"/>
                <a:hlinkClick r:id="rId6"/>
              </a:rPr>
              <a:t>Lietuvai</a:t>
            </a:r>
            <a:r>
              <a:rPr lang="en-US" sz="1200" kern="1200" dirty="0" smtClean="0">
                <a:solidFill>
                  <a:schemeClr val="tx1"/>
                </a:solidFill>
                <a:latin typeface="+mn-lt"/>
                <a:ea typeface="+mn-ea"/>
                <a:cs typeface="+mn-cs"/>
              </a:rPr>
              <a:t> in Lithuania.</a:t>
            </a:r>
          </a:p>
          <a:p>
            <a:r>
              <a:rPr lang="en-US" sz="1200" kern="1200" dirty="0" smtClean="0">
                <a:solidFill>
                  <a:schemeClr val="tx1"/>
                </a:solidFill>
                <a:latin typeface="+mn-lt"/>
                <a:ea typeface="+mn-ea"/>
                <a:cs typeface="+mn-cs"/>
              </a:rPr>
              <a:t>The focus on the theme of entrepreneurship is common to each territory. Though in innovation and knowledge based economies the measures supporting "knowledge based entrepreneurship" have already produced well-established environments for the creation  of innovative start-ups (</a:t>
            </a:r>
            <a:r>
              <a:rPr lang="en-US" sz="1200" kern="1200" dirty="0" err="1" smtClean="0">
                <a:solidFill>
                  <a:schemeClr val="tx1"/>
                </a:solidFill>
                <a:latin typeface="+mn-lt"/>
                <a:ea typeface="+mn-ea"/>
                <a:cs typeface="+mn-cs"/>
              </a:rPr>
              <a:t>eg</a:t>
            </a:r>
            <a:r>
              <a:rPr lang="en-US" sz="1200" kern="1200" dirty="0" smtClean="0">
                <a:solidFill>
                  <a:schemeClr val="tx1"/>
                </a:solidFill>
                <a:latin typeface="+mn-lt"/>
                <a:ea typeface="+mn-ea"/>
                <a:cs typeface="+mn-cs"/>
              </a:rPr>
              <a:t>. incubators, accelerators, business premises etc..), the economic crisis that now affecting  all areas, underlines the importance of targeted actions focused on those most at risk of social exclusion. So support to "entrepreneurship" conceived as the development of the entrepreneurial capacity of particular  groups such as youngsters, women, migrants, etc. is another means for talents retention as well as for addressing social inclusion.</a:t>
            </a:r>
          </a:p>
          <a:p>
            <a:endParaRPr lang="en-US" dirty="0"/>
          </a:p>
        </p:txBody>
      </p:sp>
      <p:sp>
        <p:nvSpPr>
          <p:cNvPr id="4" name="Slide Number Placeholder 3"/>
          <p:cNvSpPr>
            <a:spLocks noGrp="1"/>
          </p:cNvSpPr>
          <p:nvPr>
            <p:ph type="sldNum" sz="quarter" idx="10"/>
          </p:nvPr>
        </p:nvSpPr>
        <p:spPr/>
        <p:txBody>
          <a:bodyPr/>
          <a:lstStyle/>
          <a:p>
            <a:fld id="{9191887E-44CF-4F36-AAC1-91FAFFC2A8DB}" type="slidenum">
              <a:rPr lang="en-US" smtClean="0"/>
              <a:pPr/>
              <a:t>11</a:t>
            </a:fld>
            <a:endParaRPr lang="en-US"/>
          </a:p>
        </p:txBody>
      </p:sp>
    </p:spTree>
    <p:extLst>
      <p:ext uri="{BB962C8B-B14F-4D97-AF65-F5344CB8AC3E}">
        <p14:creationId xmlns:p14="http://schemas.microsoft.com/office/powerpoint/2010/main" xmlns="" val="195544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zitiv titlu">
    <p:spTree>
      <p:nvGrpSpPr>
        <p:cNvPr id="1" name=""/>
        <p:cNvGrpSpPr/>
        <p:nvPr/>
      </p:nvGrpSpPr>
      <p:grpSpPr>
        <a:xfrm>
          <a:off x="0" y="0"/>
          <a:ext cx="0" cy="0"/>
          <a:chOff x="0" y="0"/>
          <a:chExt cx="0" cy="0"/>
        </a:xfrm>
      </p:grpSpPr>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ro-RO"/>
          </a:p>
        </p:txBody>
      </p:sp>
      <p:sp>
        <p:nvSpPr>
          <p:cNvPr id="4" name="Substituent dată 3"/>
          <p:cNvSpPr>
            <a:spLocks noGrp="1"/>
          </p:cNvSpPr>
          <p:nvPr>
            <p:ph type="dt" sz="half" idx="10"/>
          </p:nvPr>
        </p:nvSpPr>
        <p:spPr>
          <a:xfrm>
            <a:off x="457200" y="6356350"/>
            <a:ext cx="2133600" cy="365125"/>
          </a:xfrm>
          <a:prstGeom prst="rect">
            <a:avLst/>
          </a:prstGeom>
        </p:spPr>
        <p:txBody>
          <a:bodyPr/>
          <a:lstStyle>
            <a:lvl1pPr>
              <a:defRPr/>
            </a:lvl1pPr>
          </a:lstStyle>
          <a:p>
            <a:pPr>
              <a:defRPr/>
            </a:pPr>
            <a:fld id="{7B2DD309-0A5F-4C0C-803A-09CC069C9BF8}" type="datetimeFigureOut">
              <a:rPr lang="en-US"/>
              <a:pPr>
                <a:defRPr/>
              </a:pPr>
              <a:t>10/12/2016</a:t>
            </a:fld>
            <a:endParaRPr lang="en-US" sz="1600" dirty="0"/>
          </a:p>
        </p:txBody>
      </p:sp>
      <p:sp>
        <p:nvSpPr>
          <p:cNvPr id="5" name="Substituent subsol 4"/>
          <p:cNvSpPr>
            <a:spLocks noGrp="1"/>
          </p:cNvSpPr>
          <p:nvPr>
            <p:ph type="ftr" sz="quarter" idx="11"/>
          </p:nvPr>
        </p:nvSpPr>
        <p:spPr>
          <a:xfrm>
            <a:off x="3124200" y="6356350"/>
            <a:ext cx="2895600" cy="365125"/>
          </a:xfrm>
          <a:prstGeom prst="rect">
            <a:avLst/>
          </a:prstGeom>
        </p:spPr>
        <p:txBody>
          <a:bodyPr/>
          <a:lstStyle>
            <a:lvl1pPr algn="ctr">
              <a:defRPr sz="1200">
                <a:solidFill>
                  <a:schemeClr val="tx1">
                    <a:tint val="75000"/>
                  </a:schemeClr>
                </a:solidFill>
              </a:defRPr>
            </a:lvl1pPr>
          </a:lstStyle>
          <a:p>
            <a:pPr>
              <a:defRPr/>
            </a:pPr>
            <a:endParaRPr lang="en-US" dirty="0"/>
          </a:p>
        </p:txBody>
      </p:sp>
      <p:sp>
        <p:nvSpPr>
          <p:cNvPr id="6" name="Substituent număr diapozitiv 5"/>
          <p:cNvSpPr>
            <a:spLocks noGrp="1"/>
          </p:cNvSpPr>
          <p:nvPr>
            <p:ph type="sldNum" sz="quarter" idx="12"/>
          </p:nvPr>
        </p:nvSpPr>
        <p:spPr>
          <a:xfrm>
            <a:off x="6553200" y="6356350"/>
            <a:ext cx="2133600" cy="365125"/>
          </a:xfrm>
          <a:prstGeom prst="rect">
            <a:avLst/>
          </a:prstGeom>
        </p:spPr>
        <p:txBody>
          <a:bodyPr/>
          <a:lstStyle>
            <a:lvl1pPr algn="r">
              <a:defRPr/>
            </a:lvl1pPr>
          </a:lstStyle>
          <a:p>
            <a:fld id="{E659D969-3EC3-4245-AA28-7F2F99DA6157}" type="slidenum">
              <a:rPr lang="en-US" altLang="en-US"/>
              <a:pPr/>
              <a:t>‹#›</a:t>
            </a:fld>
            <a:endParaRPr lang="en-US" altLang="en-US"/>
          </a:p>
        </p:txBody>
      </p:sp>
    </p:spTree>
    <p:extLst>
      <p:ext uri="{BB962C8B-B14F-4D97-AF65-F5344CB8AC3E}">
        <p14:creationId xmlns:p14="http://schemas.microsoft.com/office/powerpoint/2010/main" xmlns="" val="3293738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a:prstGeom prst="rect">
            <a:avLst/>
          </a:prstGeom>
        </p:spPr>
        <p:txBody>
          <a:bodyPr/>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a:xfrm>
            <a:off x="457200" y="6356350"/>
            <a:ext cx="2133600" cy="365125"/>
          </a:xfrm>
          <a:prstGeom prst="rect">
            <a:avLst/>
          </a:prstGeom>
        </p:spPr>
        <p:txBody>
          <a:bodyPr/>
          <a:lstStyle>
            <a:lvl1pPr>
              <a:defRPr/>
            </a:lvl1pPr>
          </a:lstStyle>
          <a:p>
            <a:pPr>
              <a:defRPr/>
            </a:pPr>
            <a:fld id="{507D9148-4C61-462C-9CD1-9593F429A282}" type="datetimeFigureOut">
              <a:rPr lang="en-US"/>
              <a:pPr>
                <a:defRPr/>
              </a:pPr>
              <a:t>10/12/2016</a:t>
            </a:fld>
            <a:endParaRPr lang="en-US"/>
          </a:p>
        </p:txBody>
      </p:sp>
      <p:sp>
        <p:nvSpPr>
          <p:cNvPr id="5" name="Substituent subsol 4"/>
          <p:cNvSpPr>
            <a:spLocks noGrp="1"/>
          </p:cNvSpPr>
          <p:nvPr>
            <p:ph type="ftr" sz="quarter" idx="11"/>
          </p:nvPr>
        </p:nvSpPr>
        <p:spPr>
          <a:xfrm>
            <a:off x="3124200" y="6356350"/>
            <a:ext cx="2895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6" name="Substituent număr diapozitiv 5"/>
          <p:cNvSpPr>
            <a:spLocks noGrp="1"/>
          </p:cNvSpPr>
          <p:nvPr>
            <p:ph type="sldNum" sz="quarter" idx="12"/>
          </p:nvPr>
        </p:nvSpPr>
        <p:spPr>
          <a:xfrm>
            <a:off x="6553200" y="6356350"/>
            <a:ext cx="2133600" cy="365125"/>
          </a:xfrm>
          <a:prstGeom prst="rect">
            <a:avLst/>
          </a:prstGeom>
        </p:spPr>
        <p:txBody>
          <a:bodyPr/>
          <a:lstStyle>
            <a:lvl1pPr algn="r">
              <a:defRPr/>
            </a:lvl1pPr>
          </a:lstStyle>
          <a:p>
            <a:fld id="{F434E2C5-6C06-43DF-942F-B9E446DFDD64}" type="slidenum">
              <a:rPr lang="en-US" altLang="en-US"/>
              <a:pPr/>
              <a:t>‹#›</a:t>
            </a:fld>
            <a:endParaRPr lang="en-US" altLang="en-US"/>
          </a:p>
        </p:txBody>
      </p:sp>
    </p:spTree>
    <p:extLst>
      <p:ext uri="{BB962C8B-B14F-4D97-AF65-F5344CB8AC3E}">
        <p14:creationId xmlns:p14="http://schemas.microsoft.com/office/powerpoint/2010/main" xmlns="" val="55109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a:prstGeom prst="rect">
            <a:avLst/>
          </a:prstGeom>
        </p:spPr>
        <p:txBody>
          <a:bodyPr vert="eaVert"/>
          <a:lstStyle/>
          <a:p>
            <a:r>
              <a:rPr lang="ro-RO" smtClean="0"/>
              <a:t>Faceți clic pentru a edita stilul de titlu Coordonator</a:t>
            </a:r>
            <a:endParaRPr lang="ro-RO"/>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a:xfrm>
            <a:off x="457200" y="6356350"/>
            <a:ext cx="2133600" cy="365125"/>
          </a:xfrm>
          <a:prstGeom prst="rect">
            <a:avLst/>
          </a:prstGeom>
        </p:spPr>
        <p:txBody>
          <a:bodyPr/>
          <a:lstStyle>
            <a:lvl1pPr>
              <a:defRPr/>
            </a:lvl1pPr>
          </a:lstStyle>
          <a:p>
            <a:pPr>
              <a:defRPr/>
            </a:pPr>
            <a:fld id="{387C9C54-362C-493C-8A7C-061610F87266}" type="datetimeFigureOut">
              <a:rPr lang="en-US"/>
              <a:pPr>
                <a:defRPr/>
              </a:pPr>
              <a:t>10/12/2016</a:t>
            </a:fld>
            <a:endParaRPr lang="en-US"/>
          </a:p>
        </p:txBody>
      </p:sp>
      <p:sp>
        <p:nvSpPr>
          <p:cNvPr id="5" name="Substituent subsol 4"/>
          <p:cNvSpPr>
            <a:spLocks noGrp="1"/>
          </p:cNvSpPr>
          <p:nvPr>
            <p:ph type="ftr" sz="quarter" idx="11"/>
          </p:nvPr>
        </p:nvSpPr>
        <p:spPr>
          <a:xfrm>
            <a:off x="3124200" y="6356350"/>
            <a:ext cx="2895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6" name="Substituent număr diapozitiv 5"/>
          <p:cNvSpPr>
            <a:spLocks noGrp="1"/>
          </p:cNvSpPr>
          <p:nvPr>
            <p:ph type="sldNum" sz="quarter" idx="12"/>
          </p:nvPr>
        </p:nvSpPr>
        <p:spPr>
          <a:xfrm>
            <a:off x="6553200" y="6356350"/>
            <a:ext cx="2133600" cy="365125"/>
          </a:xfrm>
          <a:prstGeom prst="rect">
            <a:avLst/>
          </a:prstGeom>
        </p:spPr>
        <p:txBody>
          <a:bodyPr/>
          <a:lstStyle>
            <a:lvl1pPr algn="r">
              <a:defRPr/>
            </a:lvl1pPr>
          </a:lstStyle>
          <a:p>
            <a:fld id="{6A956710-46A0-4530-968A-F616954CF71A}" type="slidenum">
              <a:rPr lang="en-US" altLang="en-US"/>
              <a:pPr/>
              <a:t>‹#›</a:t>
            </a:fld>
            <a:endParaRPr lang="en-US" altLang="en-US"/>
          </a:p>
        </p:txBody>
      </p:sp>
    </p:spTree>
    <p:extLst>
      <p:ext uri="{BB962C8B-B14F-4D97-AF65-F5344CB8AC3E}">
        <p14:creationId xmlns:p14="http://schemas.microsoft.com/office/powerpoint/2010/main" xmlns="" val="5595599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AA3066-A243-4B3F-B9E2-8BB83648D9E4}"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37716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A3066-A243-4B3F-B9E2-8BB83648D9E4}"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31218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A3066-A243-4B3F-B9E2-8BB83648D9E4}"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4042931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AA3066-A243-4B3F-B9E2-8BB83648D9E4}"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100923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AA3066-A243-4B3F-B9E2-8BB83648D9E4}" type="datetimeFigureOut">
              <a:rPr lang="en-US" smtClean="0"/>
              <a:pPr/>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396211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AA3066-A243-4B3F-B9E2-8BB83648D9E4}" type="datetimeFigureOut">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1999636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A3066-A243-4B3F-B9E2-8BB83648D9E4}" type="datetimeFigureOut">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3267077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A3066-A243-4B3F-B9E2-8BB83648D9E4}"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326300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a:prstGeom prst="rect">
            <a:avLst/>
          </a:prstGeom>
        </p:spPr>
        <p:txBody>
          <a:bodyPr/>
          <a:lstStyle/>
          <a:p>
            <a:r>
              <a:rPr lang="ro-RO" smtClean="0"/>
              <a:t>Faceți clic pentru a edita stilul de titlu Coordonator</a:t>
            </a:r>
            <a:endParaRPr lang="ro-RO"/>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dată 3"/>
          <p:cNvSpPr>
            <a:spLocks noGrp="1"/>
          </p:cNvSpPr>
          <p:nvPr>
            <p:ph type="dt" sz="half" idx="10"/>
          </p:nvPr>
        </p:nvSpPr>
        <p:spPr>
          <a:xfrm>
            <a:off x="457200" y="6356350"/>
            <a:ext cx="2133600" cy="365125"/>
          </a:xfrm>
          <a:prstGeom prst="rect">
            <a:avLst/>
          </a:prstGeom>
        </p:spPr>
        <p:txBody>
          <a:bodyPr/>
          <a:lstStyle>
            <a:lvl1pPr>
              <a:defRPr/>
            </a:lvl1pPr>
          </a:lstStyle>
          <a:p>
            <a:pPr>
              <a:defRPr/>
            </a:pPr>
            <a:fld id="{7E21468B-E999-4701-8F8B-F5BB22CB2797}" type="datetimeFigureOut">
              <a:rPr lang="en-US"/>
              <a:pPr>
                <a:defRPr/>
              </a:pPr>
              <a:t>10/12/2016</a:t>
            </a:fld>
            <a:endParaRPr lang="en-US" dirty="0"/>
          </a:p>
        </p:txBody>
      </p:sp>
      <p:sp>
        <p:nvSpPr>
          <p:cNvPr id="5" name="Substituent subsol 4"/>
          <p:cNvSpPr>
            <a:spLocks noGrp="1"/>
          </p:cNvSpPr>
          <p:nvPr>
            <p:ph type="ftr" sz="quarter" idx="11"/>
          </p:nvPr>
        </p:nvSpPr>
        <p:spPr>
          <a:xfrm>
            <a:off x="3124200" y="6356350"/>
            <a:ext cx="2895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6" name="Substituent număr diapozitiv 5"/>
          <p:cNvSpPr>
            <a:spLocks noGrp="1"/>
          </p:cNvSpPr>
          <p:nvPr>
            <p:ph type="sldNum" sz="quarter" idx="12"/>
          </p:nvPr>
        </p:nvSpPr>
        <p:spPr>
          <a:xfrm>
            <a:off x="6553200" y="6356350"/>
            <a:ext cx="2133600" cy="365125"/>
          </a:xfrm>
          <a:prstGeom prst="rect">
            <a:avLst/>
          </a:prstGeom>
        </p:spPr>
        <p:txBody>
          <a:bodyPr/>
          <a:lstStyle>
            <a:lvl1pPr algn="r">
              <a:defRPr/>
            </a:lvl1pPr>
          </a:lstStyle>
          <a:p>
            <a:fld id="{8F4159D1-AFC9-4BF5-B6F5-F99F3D9226C6}" type="slidenum">
              <a:rPr lang="en-US" altLang="en-US"/>
              <a:pPr/>
              <a:t>‹#›</a:t>
            </a:fld>
            <a:endParaRPr lang="en-US" altLang="en-US"/>
          </a:p>
        </p:txBody>
      </p:sp>
    </p:spTree>
    <p:extLst>
      <p:ext uri="{BB962C8B-B14F-4D97-AF65-F5344CB8AC3E}">
        <p14:creationId xmlns:p14="http://schemas.microsoft.com/office/powerpoint/2010/main" xmlns="" val="19275556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A3066-A243-4B3F-B9E2-8BB83648D9E4}"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3884676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A3066-A243-4B3F-B9E2-8BB83648D9E4}"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135485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A3066-A243-4B3F-B9E2-8BB83648D9E4}"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79245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Faceți clic pentru a edita stilurile de text Coordonator</a:t>
            </a:r>
          </a:p>
        </p:txBody>
      </p:sp>
      <p:sp>
        <p:nvSpPr>
          <p:cNvPr id="4" name="Substituent dată 3"/>
          <p:cNvSpPr>
            <a:spLocks noGrp="1"/>
          </p:cNvSpPr>
          <p:nvPr>
            <p:ph type="dt" sz="half" idx="10"/>
          </p:nvPr>
        </p:nvSpPr>
        <p:spPr>
          <a:xfrm>
            <a:off x="457200" y="6356350"/>
            <a:ext cx="2133600" cy="365125"/>
          </a:xfrm>
          <a:prstGeom prst="rect">
            <a:avLst/>
          </a:prstGeom>
        </p:spPr>
        <p:txBody>
          <a:bodyPr/>
          <a:lstStyle>
            <a:lvl1pPr>
              <a:defRPr/>
            </a:lvl1pPr>
          </a:lstStyle>
          <a:p>
            <a:pPr>
              <a:defRPr/>
            </a:pPr>
            <a:fld id="{CF6F5A8F-334C-4C16-9E99-B1A16CAE94DE}" type="datetimeFigureOut">
              <a:rPr lang="en-US"/>
              <a:pPr>
                <a:defRPr/>
              </a:pPr>
              <a:t>10/12/2016</a:t>
            </a:fld>
            <a:endParaRPr lang="en-US" dirty="0"/>
          </a:p>
        </p:txBody>
      </p:sp>
      <p:sp>
        <p:nvSpPr>
          <p:cNvPr id="5" name="Substituent subsol 4"/>
          <p:cNvSpPr>
            <a:spLocks noGrp="1"/>
          </p:cNvSpPr>
          <p:nvPr>
            <p:ph type="ftr" sz="quarter" idx="11"/>
          </p:nvPr>
        </p:nvSpPr>
        <p:spPr>
          <a:xfrm>
            <a:off x="3124200" y="6356350"/>
            <a:ext cx="2895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6" name="Substituent număr diapozitiv 5"/>
          <p:cNvSpPr>
            <a:spLocks noGrp="1"/>
          </p:cNvSpPr>
          <p:nvPr>
            <p:ph type="sldNum" sz="quarter" idx="12"/>
          </p:nvPr>
        </p:nvSpPr>
        <p:spPr>
          <a:xfrm>
            <a:off x="6553200" y="6356350"/>
            <a:ext cx="2133600" cy="365125"/>
          </a:xfrm>
          <a:prstGeom prst="rect">
            <a:avLst/>
          </a:prstGeom>
        </p:spPr>
        <p:txBody>
          <a:bodyPr/>
          <a:lstStyle>
            <a:lvl1pPr algn="r">
              <a:defRPr/>
            </a:lvl1pPr>
          </a:lstStyle>
          <a:p>
            <a:fld id="{23AD5E5E-8110-40EA-AFF2-9B81BFAB0807}" type="slidenum">
              <a:rPr lang="en-US" altLang="en-US"/>
              <a:pPr/>
              <a:t>‹#›</a:t>
            </a:fld>
            <a:endParaRPr lang="en-US" altLang="en-US"/>
          </a:p>
        </p:txBody>
      </p:sp>
    </p:spTree>
    <p:extLst>
      <p:ext uri="{BB962C8B-B14F-4D97-AF65-F5344CB8AC3E}">
        <p14:creationId xmlns:p14="http://schemas.microsoft.com/office/powerpoint/2010/main" xmlns="" val="419465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a:prstGeom prst="rect">
            <a:avLst/>
          </a:prstGeom>
        </p:spPr>
        <p:txBody>
          <a:bodyPr/>
          <a:lstStyle/>
          <a:p>
            <a:r>
              <a:rPr lang="ro-RO" smtClean="0"/>
              <a:t>Faceți clic pentru a edita stilul de titlu Coordonator</a:t>
            </a:r>
            <a:endParaRPr lang="ro-RO"/>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dată 4"/>
          <p:cNvSpPr>
            <a:spLocks noGrp="1"/>
          </p:cNvSpPr>
          <p:nvPr>
            <p:ph type="dt" sz="half" idx="10"/>
          </p:nvPr>
        </p:nvSpPr>
        <p:spPr>
          <a:xfrm>
            <a:off x="457200" y="6356350"/>
            <a:ext cx="2133600" cy="365125"/>
          </a:xfrm>
          <a:prstGeom prst="rect">
            <a:avLst/>
          </a:prstGeom>
        </p:spPr>
        <p:txBody>
          <a:bodyPr/>
          <a:lstStyle>
            <a:lvl1pPr>
              <a:defRPr/>
            </a:lvl1pPr>
          </a:lstStyle>
          <a:p>
            <a:pPr>
              <a:defRPr/>
            </a:pPr>
            <a:fld id="{E3353750-3CB6-4B7D-8BEC-187D12552E8C}" type="datetimeFigureOut">
              <a:rPr lang="en-US"/>
              <a:pPr>
                <a:defRPr/>
              </a:pPr>
              <a:t>10/12/2016</a:t>
            </a:fld>
            <a:endParaRPr lang="en-US"/>
          </a:p>
        </p:txBody>
      </p:sp>
      <p:sp>
        <p:nvSpPr>
          <p:cNvPr id="6" name="Substituent subsol 5"/>
          <p:cNvSpPr>
            <a:spLocks noGrp="1"/>
          </p:cNvSpPr>
          <p:nvPr>
            <p:ph type="ftr" sz="quarter" idx="11"/>
          </p:nvPr>
        </p:nvSpPr>
        <p:spPr>
          <a:xfrm>
            <a:off x="3124200" y="6356350"/>
            <a:ext cx="2895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7" name="Substituent număr diapozitiv 6"/>
          <p:cNvSpPr>
            <a:spLocks noGrp="1"/>
          </p:cNvSpPr>
          <p:nvPr>
            <p:ph type="sldNum" sz="quarter" idx="12"/>
          </p:nvPr>
        </p:nvSpPr>
        <p:spPr>
          <a:xfrm>
            <a:off x="6553200" y="6356350"/>
            <a:ext cx="2133600" cy="365125"/>
          </a:xfrm>
          <a:prstGeom prst="rect">
            <a:avLst/>
          </a:prstGeom>
        </p:spPr>
        <p:txBody>
          <a:bodyPr/>
          <a:lstStyle>
            <a:lvl1pPr algn="r">
              <a:defRPr/>
            </a:lvl1pPr>
          </a:lstStyle>
          <a:p>
            <a:fld id="{25DF72F5-3D79-4C1A-845C-F01D3236F489}" type="slidenum">
              <a:rPr lang="en-US" altLang="en-US"/>
              <a:pPr/>
              <a:t>‹#›</a:t>
            </a:fld>
            <a:endParaRPr lang="en-US" altLang="en-US"/>
          </a:p>
        </p:txBody>
      </p:sp>
    </p:spTree>
    <p:extLst>
      <p:ext uri="{BB962C8B-B14F-4D97-AF65-F5344CB8AC3E}">
        <p14:creationId xmlns:p14="http://schemas.microsoft.com/office/powerpoint/2010/main" xmlns="" val="3291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a:prstGeom prst="rect">
            <a:avLst/>
          </a:prstGeom>
        </p:spPr>
        <p:txBody>
          <a:bodyPr/>
          <a:lstStyle>
            <a:lvl1pPr>
              <a:defRPr/>
            </a:lvl1pPr>
          </a:lstStyle>
          <a:p>
            <a:r>
              <a:rPr lang="ro-RO" smtClean="0"/>
              <a:t>Faceți clic pentru a edita stilul de titlu Coordonator</a:t>
            </a:r>
            <a:endParaRPr lang="ro-RO"/>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7" name="Substituent dată 6"/>
          <p:cNvSpPr>
            <a:spLocks noGrp="1"/>
          </p:cNvSpPr>
          <p:nvPr>
            <p:ph type="dt" sz="half" idx="10"/>
          </p:nvPr>
        </p:nvSpPr>
        <p:spPr>
          <a:xfrm>
            <a:off x="457200" y="6356350"/>
            <a:ext cx="2133600" cy="365125"/>
          </a:xfrm>
          <a:prstGeom prst="rect">
            <a:avLst/>
          </a:prstGeom>
        </p:spPr>
        <p:txBody>
          <a:bodyPr/>
          <a:lstStyle>
            <a:lvl1pPr>
              <a:defRPr/>
            </a:lvl1pPr>
          </a:lstStyle>
          <a:p>
            <a:pPr>
              <a:defRPr/>
            </a:pPr>
            <a:fld id="{56B81A86-DA6C-4E07-AC47-D5737BD2632A}" type="datetimeFigureOut">
              <a:rPr lang="en-US"/>
              <a:pPr>
                <a:defRPr/>
              </a:pPr>
              <a:t>10/12/2016</a:t>
            </a:fld>
            <a:endParaRPr lang="en-US"/>
          </a:p>
        </p:txBody>
      </p:sp>
      <p:sp>
        <p:nvSpPr>
          <p:cNvPr id="8" name="Substituent subsol 7"/>
          <p:cNvSpPr>
            <a:spLocks noGrp="1"/>
          </p:cNvSpPr>
          <p:nvPr>
            <p:ph type="ftr" sz="quarter" idx="11"/>
          </p:nvPr>
        </p:nvSpPr>
        <p:spPr>
          <a:xfrm>
            <a:off x="3124200" y="6356350"/>
            <a:ext cx="2895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9" name="Substituent număr diapozitiv 8"/>
          <p:cNvSpPr>
            <a:spLocks noGrp="1"/>
          </p:cNvSpPr>
          <p:nvPr>
            <p:ph type="sldNum" sz="quarter" idx="12"/>
          </p:nvPr>
        </p:nvSpPr>
        <p:spPr>
          <a:xfrm>
            <a:off x="6553200" y="6356350"/>
            <a:ext cx="2133600" cy="365125"/>
          </a:xfrm>
          <a:prstGeom prst="rect">
            <a:avLst/>
          </a:prstGeom>
        </p:spPr>
        <p:txBody>
          <a:bodyPr/>
          <a:lstStyle>
            <a:lvl1pPr algn="r">
              <a:defRPr/>
            </a:lvl1pPr>
          </a:lstStyle>
          <a:p>
            <a:fld id="{D3A30EFB-BD9D-4BBF-A25C-EDDB11D659B5}" type="slidenum">
              <a:rPr lang="en-US" altLang="en-US"/>
              <a:pPr/>
              <a:t>‹#›</a:t>
            </a:fld>
            <a:endParaRPr lang="en-US" altLang="en-US"/>
          </a:p>
        </p:txBody>
      </p:sp>
    </p:spTree>
    <p:extLst>
      <p:ext uri="{BB962C8B-B14F-4D97-AF65-F5344CB8AC3E}">
        <p14:creationId xmlns:p14="http://schemas.microsoft.com/office/powerpoint/2010/main" xmlns="" val="73652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274638"/>
            <a:ext cx="8229600" cy="1143000"/>
          </a:xfrm>
          <a:prstGeom prst="rect">
            <a:avLst/>
          </a:prstGeom>
        </p:spPr>
        <p:txBody>
          <a:bodyPr/>
          <a:lstStyle/>
          <a:p>
            <a:r>
              <a:rPr lang="ro-RO" smtClean="0"/>
              <a:t>Faceți clic pentru a edita stilul de titlu Coordonator</a:t>
            </a:r>
            <a:endParaRPr lang="ro-RO"/>
          </a:p>
        </p:txBody>
      </p:sp>
      <p:sp>
        <p:nvSpPr>
          <p:cNvPr id="3" name="Substituent dată 2"/>
          <p:cNvSpPr>
            <a:spLocks noGrp="1"/>
          </p:cNvSpPr>
          <p:nvPr>
            <p:ph type="dt" sz="half" idx="10"/>
          </p:nvPr>
        </p:nvSpPr>
        <p:spPr>
          <a:xfrm>
            <a:off x="457200" y="6356350"/>
            <a:ext cx="2133600" cy="365125"/>
          </a:xfrm>
          <a:prstGeom prst="rect">
            <a:avLst/>
          </a:prstGeom>
        </p:spPr>
        <p:txBody>
          <a:bodyPr/>
          <a:lstStyle>
            <a:lvl1pPr>
              <a:defRPr/>
            </a:lvl1pPr>
          </a:lstStyle>
          <a:p>
            <a:pPr>
              <a:defRPr/>
            </a:pPr>
            <a:fld id="{003193BB-9E48-4187-8AE0-DD99A859D7D3}" type="datetimeFigureOut">
              <a:rPr lang="en-US"/>
              <a:pPr>
                <a:defRPr/>
              </a:pPr>
              <a:t>10/12/2016</a:t>
            </a:fld>
            <a:endParaRPr lang="en-US"/>
          </a:p>
        </p:txBody>
      </p:sp>
      <p:sp>
        <p:nvSpPr>
          <p:cNvPr id="4" name="Substituent subsol 3"/>
          <p:cNvSpPr>
            <a:spLocks noGrp="1"/>
          </p:cNvSpPr>
          <p:nvPr>
            <p:ph type="ftr" sz="quarter" idx="11"/>
          </p:nvPr>
        </p:nvSpPr>
        <p:spPr>
          <a:xfrm>
            <a:off x="3124200" y="6356350"/>
            <a:ext cx="2895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5" name="Substituent număr diapozitiv 4"/>
          <p:cNvSpPr>
            <a:spLocks noGrp="1"/>
          </p:cNvSpPr>
          <p:nvPr>
            <p:ph type="sldNum" sz="quarter" idx="12"/>
          </p:nvPr>
        </p:nvSpPr>
        <p:spPr>
          <a:xfrm>
            <a:off x="6553200" y="6356350"/>
            <a:ext cx="2133600" cy="365125"/>
          </a:xfrm>
          <a:prstGeom prst="rect">
            <a:avLst/>
          </a:prstGeom>
        </p:spPr>
        <p:txBody>
          <a:bodyPr/>
          <a:lstStyle>
            <a:lvl1pPr algn="r">
              <a:defRPr/>
            </a:lvl1pPr>
          </a:lstStyle>
          <a:p>
            <a:fld id="{C99E3AB7-C432-4C63-97E0-480C37C0AD31}" type="slidenum">
              <a:rPr lang="en-US" altLang="en-US"/>
              <a:pPr/>
              <a:t>‹#›</a:t>
            </a:fld>
            <a:endParaRPr lang="en-US" altLang="en-US"/>
          </a:p>
        </p:txBody>
      </p:sp>
    </p:spTree>
    <p:extLst>
      <p:ext uri="{BB962C8B-B14F-4D97-AF65-F5344CB8AC3E}">
        <p14:creationId xmlns:p14="http://schemas.microsoft.com/office/powerpoint/2010/main" xmlns="" val="37377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a:xfrm>
            <a:off x="457200" y="6356350"/>
            <a:ext cx="2133600" cy="365125"/>
          </a:xfrm>
          <a:prstGeom prst="rect">
            <a:avLst/>
          </a:prstGeom>
        </p:spPr>
        <p:txBody>
          <a:bodyPr/>
          <a:lstStyle>
            <a:lvl1pPr>
              <a:defRPr/>
            </a:lvl1pPr>
          </a:lstStyle>
          <a:p>
            <a:pPr>
              <a:defRPr/>
            </a:pPr>
            <a:fld id="{050BB02C-EF92-4702-9F49-1F584B1443A2}" type="datetimeFigureOut">
              <a:rPr lang="en-US"/>
              <a:pPr>
                <a:defRPr/>
              </a:pPr>
              <a:t>10/12/2016</a:t>
            </a:fld>
            <a:endParaRPr lang="en-US"/>
          </a:p>
        </p:txBody>
      </p:sp>
      <p:sp>
        <p:nvSpPr>
          <p:cNvPr id="3" name="Substituent subsol 2"/>
          <p:cNvSpPr>
            <a:spLocks noGrp="1"/>
          </p:cNvSpPr>
          <p:nvPr>
            <p:ph type="ftr" sz="quarter" idx="11"/>
          </p:nvPr>
        </p:nvSpPr>
        <p:spPr>
          <a:xfrm>
            <a:off x="3124200" y="6356350"/>
            <a:ext cx="2895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4" name="Substituent număr diapozitiv 3"/>
          <p:cNvSpPr>
            <a:spLocks noGrp="1"/>
          </p:cNvSpPr>
          <p:nvPr>
            <p:ph type="sldNum" sz="quarter" idx="12"/>
          </p:nvPr>
        </p:nvSpPr>
        <p:spPr>
          <a:xfrm>
            <a:off x="6553200" y="6356350"/>
            <a:ext cx="2133600" cy="365125"/>
          </a:xfrm>
          <a:prstGeom prst="rect">
            <a:avLst/>
          </a:prstGeom>
        </p:spPr>
        <p:txBody>
          <a:bodyPr/>
          <a:lstStyle>
            <a:lvl1pPr algn="r">
              <a:defRPr/>
            </a:lvl1pPr>
          </a:lstStyle>
          <a:p>
            <a:fld id="{10B97A80-0F43-49E5-A336-2194BE852887}" type="slidenum">
              <a:rPr lang="en-US" altLang="en-US"/>
              <a:pPr/>
              <a:t>‹#›</a:t>
            </a:fld>
            <a:endParaRPr lang="en-US" altLang="en-US"/>
          </a:p>
        </p:txBody>
      </p:sp>
    </p:spTree>
    <p:extLst>
      <p:ext uri="{BB962C8B-B14F-4D97-AF65-F5344CB8AC3E}">
        <p14:creationId xmlns:p14="http://schemas.microsoft.com/office/powerpoint/2010/main" xmlns="" val="40415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a:prstGeom prst="rect">
            <a:avLst/>
          </a:prstGeom>
        </p:spPr>
        <p:txBody>
          <a:bodyPr anchor="b"/>
          <a:lstStyle>
            <a:lvl1pPr algn="l">
              <a:defRPr sz="2000" b="1"/>
            </a:lvl1pPr>
          </a:lstStyle>
          <a:p>
            <a:r>
              <a:rPr lang="ro-RO" smtClean="0"/>
              <a:t>Faceți clic pentru a edita stilul de titlu Coordonator</a:t>
            </a:r>
            <a:endParaRPr lang="ro-RO"/>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ro-RO"/>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a:xfrm>
            <a:off x="457200" y="6356350"/>
            <a:ext cx="2133600" cy="365125"/>
          </a:xfrm>
          <a:prstGeom prst="rect">
            <a:avLst/>
          </a:prstGeom>
        </p:spPr>
        <p:txBody>
          <a:bodyPr/>
          <a:lstStyle>
            <a:lvl1pPr>
              <a:defRPr/>
            </a:lvl1pPr>
          </a:lstStyle>
          <a:p>
            <a:pPr>
              <a:defRPr/>
            </a:pPr>
            <a:fld id="{33251FA2-27FD-4150-AAF7-F1A30231C434}" type="datetimeFigureOut">
              <a:rPr lang="en-US"/>
              <a:pPr>
                <a:defRPr/>
              </a:pPr>
              <a:t>10/12/2016</a:t>
            </a:fld>
            <a:endParaRPr lang="en-US"/>
          </a:p>
        </p:txBody>
      </p:sp>
      <p:sp>
        <p:nvSpPr>
          <p:cNvPr id="6" name="Substituent subsol 5"/>
          <p:cNvSpPr>
            <a:spLocks noGrp="1"/>
          </p:cNvSpPr>
          <p:nvPr>
            <p:ph type="ftr" sz="quarter" idx="11"/>
          </p:nvPr>
        </p:nvSpPr>
        <p:spPr>
          <a:xfrm>
            <a:off x="3124200" y="6356350"/>
            <a:ext cx="2895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7" name="Substituent număr diapozitiv 6"/>
          <p:cNvSpPr>
            <a:spLocks noGrp="1"/>
          </p:cNvSpPr>
          <p:nvPr>
            <p:ph type="sldNum" sz="quarter" idx="12"/>
          </p:nvPr>
        </p:nvSpPr>
        <p:spPr>
          <a:xfrm>
            <a:off x="6553200" y="6356350"/>
            <a:ext cx="2133600" cy="365125"/>
          </a:xfrm>
          <a:prstGeom prst="rect">
            <a:avLst/>
          </a:prstGeom>
        </p:spPr>
        <p:txBody>
          <a:bodyPr/>
          <a:lstStyle>
            <a:lvl1pPr algn="r">
              <a:defRPr/>
            </a:lvl1pPr>
          </a:lstStyle>
          <a:p>
            <a:fld id="{6344E92E-6E82-46AB-A16D-D22AFE51EBA5}" type="slidenum">
              <a:rPr lang="en-US" altLang="en-US"/>
              <a:pPr/>
              <a:t>‹#›</a:t>
            </a:fld>
            <a:endParaRPr lang="en-US" altLang="en-US"/>
          </a:p>
        </p:txBody>
      </p:sp>
    </p:spTree>
    <p:extLst>
      <p:ext uri="{BB962C8B-B14F-4D97-AF65-F5344CB8AC3E}">
        <p14:creationId xmlns:p14="http://schemas.microsoft.com/office/powerpoint/2010/main" xmlns="" val="64222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o-RO" smtClean="0"/>
              <a:t>Faceți clic pentru a edita stilul de titlu Coordonator</a:t>
            </a:r>
            <a:endParaRPr lang="ro-RO"/>
          </a:p>
        </p:txBody>
      </p:sp>
      <p:sp>
        <p:nvSpPr>
          <p:cNvPr id="3" name="Substituent i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a:xfrm>
            <a:off x="457200" y="6356350"/>
            <a:ext cx="2133600" cy="365125"/>
          </a:xfrm>
          <a:prstGeom prst="rect">
            <a:avLst/>
          </a:prstGeom>
        </p:spPr>
        <p:txBody>
          <a:bodyPr/>
          <a:lstStyle>
            <a:lvl1pPr>
              <a:defRPr/>
            </a:lvl1pPr>
          </a:lstStyle>
          <a:p>
            <a:pPr>
              <a:defRPr/>
            </a:pPr>
            <a:fld id="{40B66EC1-36C9-43F3-8335-F1ADA60BECA6}" type="datetimeFigureOut">
              <a:rPr lang="en-US"/>
              <a:pPr>
                <a:defRPr/>
              </a:pPr>
              <a:t>10/12/2016</a:t>
            </a:fld>
            <a:endParaRPr lang="en-US"/>
          </a:p>
        </p:txBody>
      </p:sp>
      <p:sp>
        <p:nvSpPr>
          <p:cNvPr id="6" name="Substituent subsol 5"/>
          <p:cNvSpPr>
            <a:spLocks noGrp="1"/>
          </p:cNvSpPr>
          <p:nvPr>
            <p:ph type="ftr" sz="quarter" idx="11"/>
          </p:nvPr>
        </p:nvSpPr>
        <p:spPr>
          <a:xfrm>
            <a:off x="3124200" y="6356350"/>
            <a:ext cx="2895600" cy="365125"/>
          </a:xfrm>
          <a:prstGeom prst="rect">
            <a:avLst/>
          </a:prstGeom>
        </p:spPr>
        <p:txBody>
          <a:bodyPr/>
          <a:lstStyle>
            <a:lvl1pPr algn="ctr">
              <a:defRPr sz="1200">
                <a:solidFill>
                  <a:schemeClr val="tx1">
                    <a:tint val="75000"/>
                  </a:schemeClr>
                </a:solidFill>
              </a:defRPr>
            </a:lvl1pPr>
          </a:lstStyle>
          <a:p>
            <a:pPr>
              <a:defRPr/>
            </a:pPr>
            <a:endParaRPr lang="en-US"/>
          </a:p>
        </p:txBody>
      </p:sp>
      <p:sp>
        <p:nvSpPr>
          <p:cNvPr id="7" name="Substituent număr diapozitiv 6"/>
          <p:cNvSpPr>
            <a:spLocks noGrp="1"/>
          </p:cNvSpPr>
          <p:nvPr>
            <p:ph type="sldNum" sz="quarter" idx="12"/>
          </p:nvPr>
        </p:nvSpPr>
        <p:spPr>
          <a:xfrm>
            <a:off x="6553200" y="6356350"/>
            <a:ext cx="2133600" cy="365125"/>
          </a:xfrm>
          <a:prstGeom prst="rect">
            <a:avLst/>
          </a:prstGeom>
        </p:spPr>
        <p:txBody>
          <a:bodyPr/>
          <a:lstStyle>
            <a:lvl1pPr algn="r">
              <a:defRPr/>
            </a:lvl1pPr>
          </a:lstStyle>
          <a:p>
            <a:fld id="{9670D516-40D2-4A8C-A365-F9283BE63B5D}" type="slidenum">
              <a:rPr lang="en-US" altLang="en-US"/>
              <a:pPr/>
              <a:t>‹#›</a:t>
            </a:fld>
            <a:endParaRPr lang="en-US" altLang="en-US"/>
          </a:p>
        </p:txBody>
      </p:sp>
    </p:spTree>
    <p:extLst>
      <p:ext uri="{BB962C8B-B14F-4D97-AF65-F5344CB8AC3E}">
        <p14:creationId xmlns:p14="http://schemas.microsoft.com/office/powerpoint/2010/main" xmlns="" val="101220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Substituent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altLang="en-US" smtClean="0"/>
              <a:t>Faceți clic pentru a edita stilurile de text Coordonator</a:t>
            </a:r>
          </a:p>
          <a:p>
            <a:pPr lvl="1"/>
            <a:r>
              <a:rPr lang="ro-RO" altLang="en-US" smtClean="0"/>
              <a:t>Al doilea nivel</a:t>
            </a:r>
          </a:p>
          <a:p>
            <a:pPr lvl="2"/>
            <a:r>
              <a:rPr lang="ro-RO" altLang="en-US" smtClean="0"/>
              <a:t>Al treilea nivel</a:t>
            </a:r>
          </a:p>
          <a:p>
            <a:pPr lvl="3"/>
            <a:r>
              <a:rPr lang="ro-RO" altLang="en-US" smtClean="0"/>
              <a:t>Al patrulea nivel</a:t>
            </a:r>
          </a:p>
          <a:p>
            <a:pPr lvl="4"/>
            <a:r>
              <a:rPr lang="ro-RO" altLang="en-US" smtClean="0"/>
              <a:t>Al cincilea nivel</a:t>
            </a:r>
          </a:p>
        </p:txBody>
      </p:sp>
      <p:pic>
        <p:nvPicPr>
          <p:cNvPr id="11" name="Imagine 2" descr="2013-04-21_211841"/>
          <p:cNvPicPr/>
          <p:nvPr userDrawn="1"/>
        </p:nvPicPr>
        <p:blipFill>
          <a:blip r:embed="rId13" cstate="print"/>
          <a:srcRect/>
          <a:stretch>
            <a:fillRect/>
          </a:stretch>
        </p:blipFill>
        <p:spPr bwMode="auto">
          <a:xfrm>
            <a:off x="592477" y="175927"/>
            <a:ext cx="1541124" cy="662273"/>
          </a:xfrm>
          <a:prstGeom prst="rect">
            <a:avLst/>
          </a:prstGeom>
          <a:noFill/>
          <a:ln w="9525">
            <a:noFill/>
            <a:miter lim="800000"/>
            <a:headEnd/>
            <a:tailEnd/>
          </a:ln>
        </p:spPr>
      </p:pic>
      <p:pic>
        <p:nvPicPr>
          <p:cNvPr id="12" name="Picture 11" descr="Description: logo"/>
          <p:cNvPicPr/>
          <p:nvPr userDrawn="1"/>
        </p:nvPicPr>
        <p:blipFill>
          <a:blip r:embed="rId14" cstate="print"/>
          <a:srcRect/>
          <a:stretch>
            <a:fillRect/>
          </a:stretch>
        </p:blipFill>
        <p:spPr bwMode="auto">
          <a:xfrm>
            <a:off x="6705600" y="175927"/>
            <a:ext cx="1676400" cy="662273"/>
          </a:xfrm>
          <a:prstGeom prst="rect">
            <a:avLst/>
          </a:prstGeom>
          <a:noFill/>
          <a:ln w="9525">
            <a:noFill/>
            <a:miter lim="800000"/>
            <a:headEnd/>
            <a:tailEnd/>
          </a:ln>
        </p:spPr>
      </p:pic>
      <p:sp>
        <p:nvSpPr>
          <p:cNvPr id="9" name="Rectangle 8"/>
          <p:cNvSpPr>
            <a:spLocks noChangeArrowheads="1"/>
          </p:cNvSpPr>
          <p:nvPr userDrawn="1"/>
        </p:nvSpPr>
        <p:spPr bwMode="auto">
          <a:xfrm>
            <a:off x="0" y="6453188"/>
            <a:ext cx="9144000" cy="404812"/>
          </a:xfrm>
          <a:prstGeom prst="rect">
            <a:avLst/>
          </a:prstGeom>
          <a:solidFill>
            <a:srgbClr val="996600">
              <a:alpha val="80392"/>
            </a:srgbClr>
          </a:solidFill>
          <a:ln w="9525">
            <a:solidFill>
              <a:schemeClr val="tx1"/>
            </a:solidFill>
            <a:miter lim="800000"/>
            <a:headEnd/>
            <a:tailEnd/>
          </a:ln>
          <a:effectLst/>
        </p:spPr>
        <p:txBody>
          <a:bodyPr wrap="none" anchor="ctr"/>
          <a:lstStyle/>
          <a:p>
            <a:pPr algn="ctr">
              <a:defRPr/>
            </a:pPr>
            <a:r>
              <a:rPr lang="ro-RO" sz="1000" b="1">
                <a:latin typeface="Trebuchet MS" pitchFamily="34" charset="0"/>
              </a:rPr>
              <a:t>Cu gândul în viitor, acționăm în prezent</a:t>
            </a:r>
            <a:r>
              <a:rPr lang="en-US" sz="1000" b="1">
                <a:latin typeface="Trebuchet MS" pitchFamily="34" charset="0"/>
              </a:rPr>
              <a:t>!</a:t>
            </a:r>
            <a:r>
              <a:rPr lang="ro-RO" sz="1400" b="1"/>
              <a:t> </a:t>
            </a:r>
          </a:p>
        </p:txBody>
      </p:sp>
    </p:spTree>
    <p:extLst>
      <p:ext uri="{BB962C8B-B14F-4D97-AF65-F5344CB8AC3E}">
        <p14:creationId xmlns:p14="http://schemas.microsoft.com/office/powerpoint/2010/main" xmlns="" val="4105448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A3066-A243-4B3F-B9E2-8BB83648D9E4}" type="datetimeFigureOut">
              <a:rPr lang="en-US" smtClean="0"/>
              <a:pPr/>
              <a:t>10/12/2016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EEDFF-0E58-44FF-A546-F29CC53A394A}" type="slidenum">
              <a:rPr lang="en-US" smtClean="0"/>
              <a:pPr/>
              <a:t>‹#›</a:t>
            </a:fld>
            <a:endParaRPr lang="en-US"/>
          </a:p>
        </p:txBody>
      </p:sp>
    </p:spTree>
    <p:extLst>
      <p:ext uri="{BB962C8B-B14F-4D97-AF65-F5344CB8AC3E}">
        <p14:creationId xmlns:p14="http://schemas.microsoft.com/office/powerpoint/2010/main" xmlns="" val="805710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drmuntenia.ro/" TargetMode="External"/><Relationship Id="rId2" Type="http://schemas.openxmlformats.org/officeDocument/2006/relationships/hyperlink" Target="mailto:da.dezvoltare@adrmuntenia.r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914401"/>
            <a:ext cx="7772400" cy="2686050"/>
          </a:xfrm>
          <a:prstGeom prst="rect">
            <a:avLst/>
          </a:prstGeom>
        </p:spPr>
        <p:txBody>
          <a:bodyPr>
            <a:normAutofit fontScale="90000"/>
          </a:bodyPr>
          <a:lstStyle/>
          <a:p>
            <a:pPr lvl="0"/>
            <a:r>
              <a:rPr lang="ro-RO" sz="3600" b="1" dirty="0" smtClean="0"/>
              <a:t>Bune </a:t>
            </a:r>
            <a:r>
              <a:rPr lang="ro-RO" sz="3600" b="1" dirty="0"/>
              <a:t>practici in regiunea Sud Muntenia în dezvoltarea de politici pentru atragerea și reținerea capitalului uman înalt calificat în regiuni – concluziile proiectului Working 4 Talent.</a:t>
            </a:r>
            <a:r>
              <a:rPr lang="en-US" dirty="0"/>
              <a:t/>
            </a:r>
            <a:br>
              <a:rPr lang="en-US" dirty="0"/>
            </a:br>
            <a:r>
              <a:rPr lang="ro-RO" dirty="0"/>
              <a:t> </a:t>
            </a:r>
            <a:r>
              <a:rPr lang="en-US" dirty="0"/>
              <a:t/>
            </a:r>
            <a:br>
              <a:rPr lang="en-US" dirty="0"/>
            </a:br>
            <a:endParaRPr lang="en-US" dirty="0"/>
          </a:p>
        </p:txBody>
      </p:sp>
      <p:sp>
        <p:nvSpPr>
          <p:cNvPr id="3" name="Subtitle 2"/>
          <p:cNvSpPr>
            <a:spLocks noGrp="1"/>
          </p:cNvSpPr>
          <p:nvPr>
            <p:ph type="subTitle" idx="1"/>
          </p:nvPr>
        </p:nvSpPr>
        <p:spPr>
          <a:xfrm>
            <a:off x="1066800" y="3657600"/>
            <a:ext cx="7162800" cy="2590800"/>
          </a:xfrm>
        </p:spPr>
        <p:txBody>
          <a:bodyPr>
            <a:normAutofit fontScale="92500" lnSpcReduction="10000"/>
          </a:bodyPr>
          <a:lstStyle/>
          <a:p>
            <a:r>
              <a:rPr lang="ro-RO" dirty="0" smtClean="0"/>
              <a:t>A 7-a Conferință Internațională – DEZVOLTAREA REGIONALĂ ȘI DISPARITĂȚILE TERITORIALE</a:t>
            </a:r>
          </a:p>
          <a:p>
            <a:r>
              <a:rPr lang="ro-RO" dirty="0" smtClean="0"/>
              <a:t>Cluj, 15 – 16 octombrie 2016</a:t>
            </a:r>
          </a:p>
          <a:p>
            <a:r>
              <a:rPr lang="ro-RO" sz="2600" dirty="0" smtClean="0"/>
              <a:t>Daniela Camelia TRAIAN - Director Dezvoltare și Comunicare, ADR Sud Muntenia</a:t>
            </a:r>
            <a:endParaRPr lang="en-US" sz="2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229600" cy="1020762"/>
          </a:xfrm>
        </p:spPr>
        <p:txBody>
          <a:bodyPr>
            <a:normAutofit/>
          </a:bodyPr>
          <a:lstStyle/>
          <a:p>
            <a:r>
              <a:rPr lang="ro-RO" sz="2800" dirty="0" smtClean="0"/>
              <a:t>4. BUNE PRACTICI PENTRU ATRAGEREA ȘI REȚINEREA IN REGIUNE A CAPITALULUI UMAN ÎNALT SPECIALIZAT</a:t>
            </a:r>
            <a:endParaRPr lang="en-US" sz="2800" dirty="0"/>
          </a:p>
        </p:txBody>
      </p:sp>
      <p:sp>
        <p:nvSpPr>
          <p:cNvPr id="3" name="Content Placeholder 2"/>
          <p:cNvSpPr>
            <a:spLocks noGrp="1"/>
          </p:cNvSpPr>
          <p:nvPr>
            <p:ph idx="1"/>
          </p:nvPr>
        </p:nvSpPr>
        <p:spPr>
          <a:xfrm>
            <a:off x="457200" y="1752600"/>
            <a:ext cx="8229600" cy="4800600"/>
          </a:xfrm>
        </p:spPr>
        <p:txBody>
          <a:bodyPr>
            <a:normAutofit fontScale="55000" lnSpcReduction="20000"/>
          </a:bodyPr>
          <a:lstStyle/>
          <a:p>
            <a:pPr algn="ctr">
              <a:buNone/>
            </a:pPr>
            <a:r>
              <a:rPr lang="ro-RO" sz="4000" dirty="0" smtClean="0"/>
              <a:t>1</a:t>
            </a:r>
            <a:r>
              <a:rPr lang="ro-RO" sz="4000" b="1" dirty="0" smtClean="0"/>
              <a:t>. IDENTIFICAREA BUNELOR PRACTICI</a:t>
            </a:r>
          </a:p>
          <a:p>
            <a:r>
              <a:rPr lang="ro-RO" sz="4000" dirty="0" smtClean="0"/>
              <a:t>13 tematici</a:t>
            </a:r>
          </a:p>
          <a:p>
            <a:pPr lvl="1">
              <a:buFont typeface="Wingdings" pitchFamily="2" charset="2"/>
              <a:buChar char="q"/>
            </a:pPr>
            <a:r>
              <a:rPr lang="en-US" sz="3200" dirty="0" smtClean="0"/>
              <a:t>At</a:t>
            </a:r>
            <a:r>
              <a:rPr lang="ro-RO" sz="3200" dirty="0" smtClean="0"/>
              <a:t>ragerea de capital uman inalt specializat tehnic</a:t>
            </a:r>
            <a:endParaRPr lang="en-US" sz="3200" dirty="0" smtClean="0"/>
          </a:p>
          <a:p>
            <a:pPr lvl="1">
              <a:buFont typeface="Wingdings" pitchFamily="2" charset="2"/>
              <a:buChar char="q"/>
            </a:pPr>
            <a:r>
              <a:rPr lang="it-IT" sz="3200" dirty="0" smtClean="0"/>
              <a:t>Promo</a:t>
            </a:r>
            <a:r>
              <a:rPr lang="ro-RO" sz="3200" dirty="0" smtClean="0"/>
              <a:t>varea atitudinii antreprenoriale</a:t>
            </a:r>
            <a:endParaRPr lang="en-US" sz="3200" dirty="0" smtClean="0"/>
          </a:p>
          <a:p>
            <a:pPr lvl="1">
              <a:buFont typeface="Wingdings" pitchFamily="2" charset="2"/>
              <a:buChar char="q"/>
            </a:pPr>
            <a:r>
              <a:rPr lang="ro-RO" sz="3200" dirty="0" smtClean="0"/>
              <a:t>Susținerea antreprenoriatului bazat pe cunoaștere</a:t>
            </a:r>
            <a:r>
              <a:rPr lang="it-IT" sz="3200" dirty="0" smtClean="0"/>
              <a:t> </a:t>
            </a:r>
            <a:endParaRPr lang="en-US" sz="3200" dirty="0" smtClean="0"/>
          </a:p>
          <a:p>
            <a:pPr lvl="1">
              <a:buFont typeface="Wingdings" pitchFamily="2" charset="2"/>
              <a:buChar char="q"/>
            </a:pPr>
            <a:r>
              <a:rPr lang="ro-RO" sz="3200" dirty="0" smtClean="0"/>
              <a:t>Sprijinirea revenirii expatriaților înalt calificați</a:t>
            </a:r>
            <a:r>
              <a:rPr lang="en-US" sz="3200" dirty="0" smtClean="0"/>
              <a:t>  </a:t>
            </a:r>
          </a:p>
          <a:p>
            <a:pPr lvl="1">
              <a:buFont typeface="Wingdings" pitchFamily="2" charset="2"/>
              <a:buChar char="q"/>
            </a:pPr>
            <a:r>
              <a:rPr lang="ro-RO" sz="3200" dirty="0" smtClean="0"/>
              <a:t>Valorificarea imigranților calificați</a:t>
            </a:r>
            <a:r>
              <a:rPr lang="en-US" sz="3200" dirty="0" smtClean="0"/>
              <a:t> </a:t>
            </a:r>
          </a:p>
          <a:p>
            <a:pPr lvl="1">
              <a:buFont typeface="Wingdings" pitchFamily="2" charset="2"/>
              <a:buChar char="q"/>
            </a:pPr>
            <a:r>
              <a:rPr lang="ro-RO" sz="3200" dirty="0" smtClean="0"/>
              <a:t>Promovarea transferului de cunoaștere în industria locală</a:t>
            </a:r>
            <a:endParaRPr lang="en-US" sz="3200" dirty="0" smtClean="0"/>
          </a:p>
          <a:p>
            <a:pPr lvl="1">
              <a:buFont typeface="Wingdings" pitchFamily="2" charset="2"/>
              <a:buChar char="q"/>
            </a:pPr>
            <a:r>
              <a:rPr lang="en-US" sz="3200" dirty="0" smtClean="0"/>
              <a:t>U</a:t>
            </a:r>
            <a:r>
              <a:rPr lang="ro-RO" sz="3200" dirty="0" smtClean="0"/>
              <a:t>tilizarea investițiilor străine ca și catalizator in cadrul lanțurilor de distribuție</a:t>
            </a:r>
            <a:endParaRPr lang="en-US" sz="3200" dirty="0" smtClean="0"/>
          </a:p>
          <a:p>
            <a:pPr lvl="1">
              <a:buFont typeface="Wingdings" pitchFamily="2" charset="2"/>
              <a:buChar char="q"/>
            </a:pPr>
            <a:r>
              <a:rPr lang="ro-RO" sz="3200" dirty="0" smtClean="0"/>
              <a:t>Inovarea socială ca și impuls pentru atragerea talentelor</a:t>
            </a:r>
            <a:endParaRPr lang="en-US" sz="3200" dirty="0" smtClean="0"/>
          </a:p>
          <a:p>
            <a:pPr lvl="1">
              <a:buFont typeface="Wingdings" pitchFamily="2" charset="2"/>
              <a:buChar char="q"/>
            </a:pPr>
            <a:r>
              <a:rPr lang="it-IT" sz="3200" dirty="0" smtClean="0"/>
              <a:t>S</a:t>
            </a:r>
            <a:r>
              <a:rPr lang="ro-RO" sz="3200" dirty="0" smtClean="0"/>
              <a:t>trategii de specializare inteligentă</a:t>
            </a:r>
            <a:endParaRPr lang="en-US" sz="3200" dirty="0" smtClean="0"/>
          </a:p>
          <a:p>
            <a:pPr lvl="1">
              <a:buFont typeface="Wingdings" pitchFamily="2" charset="2"/>
              <a:buChar char="q"/>
            </a:pPr>
            <a:r>
              <a:rPr lang="ro-RO" sz="3200" dirty="0" smtClean="0"/>
              <a:t>Marketing  și branding teritorial pentru atragerea capitalului uman</a:t>
            </a:r>
            <a:endParaRPr lang="en-US" sz="3200" dirty="0" smtClean="0"/>
          </a:p>
          <a:p>
            <a:pPr lvl="1">
              <a:buFont typeface="Wingdings" pitchFamily="2" charset="2"/>
              <a:buChar char="q"/>
            </a:pPr>
            <a:r>
              <a:rPr lang="en-US" sz="3200" dirty="0" smtClean="0"/>
              <a:t>De</a:t>
            </a:r>
            <a:r>
              <a:rPr lang="ro-RO" sz="3200" dirty="0" smtClean="0"/>
              <a:t>zvoltarea de centre de cercetare specializată pentru oferirea de noi oportunități de lucru in anumite sectoare (cloud computing)</a:t>
            </a:r>
            <a:endParaRPr lang="en-US" sz="3200" dirty="0" smtClean="0"/>
          </a:p>
          <a:p>
            <a:pPr lvl="1">
              <a:buFont typeface="Wingdings" pitchFamily="2" charset="2"/>
              <a:buChar char="q"/>
            </a:pPr>
            <a:r>
              <a:rPr lang="en-US" sz="3200" dirty="0" smtClean="0"/>
              <a:t>De</a:t>
            </a:r>
            <a:r>
              <a:rPr lang="ro-RO" sz="3200" dirty="0" smtClean="0"/>
              <a:t>zvoltarea de incubatoare de afaceri</a:t>
            </a:r>
            <a:endParaRPr lang="en-US" sz="3200" dirty="0" smtClean="0"/>
          </a:p>
          <a:p>
            <a:pPr lvl="1">
              <a:buFont typeface="Wingdings" pitchFamily="2" charset="2"/>
              <a:buChar char="q"/>
            </a:pPr>
            <a:r>
              <a:rPr lang="en-US" sz="3200" dirty="0" err="1" smtClean="0"/>
              <a:t>Facilita</a:t>
            </a:r>
            <a:r>
              <a:rPr lang="ro-RO" sz="3200" dirty="0" smtClean="0"/>
              <a:t>rea mobilității reciproce intre firme și mediul de cercetare</a:t>
            </a:r>
            <a:endParaRPr lang="en-US" sz="3200" dirty="0" smtClean="0"/>
          </a:p>
          <a:p>
            <a:pPr lvl="1"/>
            <a:endParaRPr lang="ro-RO" sz="16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15962"/>
          </a:xfrm>
        </p:spPr>
        <p:txBody>
          <a:bodyPr>
            <a:normAutofit/>
          </a:bodyPr>
          <a:lstStyle/>
          <a:p>
            <a:r>
              <a:rPr lang="ro-RO" sz="2800" dirty="0" smtClean="0"/>
              <a:t>HARTA BUNELOR PRACTICI – W4T</a:t>
            </a:r>
            <a:endParaRPr lang="en-US" sz="2800" dirty="0"/>
          </a:p>
        </p:txBody>
      </p:sp>
      <p:pic>
        <p:nvPicPr>
          <p:cNvPr id="1026" name="Picture 2" descr="W4T good practices map_12022014"/>
          <p:cNvPicPr>
            <a:picLocks noGrp="1" noChangeAspect="1" noChangeArrowheads="1"/>
          </p:cNvPicPr>
          <p:nvPr>
            <p:ph idx="1"/>
          </p:nvPr>
        </p:nvPicPr>
        <p:blipFill>
          <a:blip r:embed="rId3" cstate="print"/>
          <a:srcRect/>
          <a:stretch>
            <a:fillRect/>
          </a:stretch>
        </p:blipFill>
        <p:spPr bwMode="auto">
          <a:xfrm>
            <a:off x="457200" y="1276350"/>
            <a:ext cx="8077200"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1020762"/>
          </a:xfrm>
        </p:spPr>
        <p:txBody>
          <a:bodyPr>
            <a:normAutofit/>
          </a:bodyPr>
          <a:lstStyle/>
          <a:p>
            <a:r>
              <a:rPr lang="ro-RO" sz="2800" dirty="0" smtClean="0"/>
              <a:t>4. BUNE PRACTICI PENTRU ATRAGEREA ȘI REȚINEREA IN REGIUNE A CAPITALULUI UMAN ÎNALT SPECIALIZAT</a:t>
            </a:r>
            <a:endParaRPr lang="en-US" sz="2800" dirty="0"/>
          </a:p>
        </p:txBody>
      </p:sp>
      <p:pic>
        <p:nvPicPr>
          <p:cNvPr id="19" name="Content Placeholder 18"/>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38200" y="1970521"/>
            <a:ext cx="4953000" cy="3668279"/>
          </a:xfrm>
        </p:spPr>
      </p:pic>
      <p:sp>
        <p:nvSpPr>
          <p:cNvPr id="4" name="Content Placeholder 3"/>
          <p:cNvSpPr>
            <a:spLocks noGrp="1"/>
          </p:cNvSpPr>
          <p:nvPr>
            <p:ph sz="half" idx="2"/>
          </p:nvPr>
        </p:nvSpPr>
        <p:spPr>
          <a:xfrm>
            <a:off x="6248400" y="1905000"/>
            <a:ext cx="2209800" cy="3916363"/>
          </a:xfrm>
        </p:spPr>
        <p:txBody>
          <a:bodyPr/>
          <a:lstStyle/>
          <a:p>
            <a:pPr>
              <a:buNone/>
            </a:pPr>
            <a:r>
              <a:rPr lang="ro-RO" sz="2000" b="1" dirty="0" smtClean="0"/>
              <a:t>2. SELECTAREA BUNELOR PRACTICI</a:t>
            </a:r>
            <a:r>
              <a:rPr lang="ro-RO" sz="2400" b="1" dirty="0" smtClean="0"/>
              <a:t> </a:t>
            </a:r>
          </a:p>
          <a:p>
            <a:pPr>
              <a:buNone/>
            </a:pPr>
            <a:r>
              <a:rPr lang="ro-RO" sz="2400" b="1" dirty="0" smtClean="0"/>
              <a:t>CRITERII  </a:t>
            </a:r>
          </a:p>
          <a:p>
            <a:pPr marL="457200" indent="-457200">
              <a:buFont typeface="Wingdings" pitchFamily="2" charset="2"/>
              <a:buChar char="ü"/>
            </a:pPr>
            <a:r>
              <a:rPr lang="ro-RO" sz="1800" dirty="0" smtClean="0"/>
              <a:t>RELEVANȚĂ</a:t>
            </a:r>
          </a:p>
          <a:p>
            <a:pPr marL="457200" indent="-457200">
              <a:buFont typeface="Wingdings" pitchFamily="2" charset="2"/>
              <a:buChar char="ü"/>
            </a:pPr>
            <a:r>
              <a:rPr lang="ro-RO" sz="1800" dirty="0" smtClean="0"/>
              <a:t>UȘURINȚA UTILIZĂRII</a:t>
            </a:r>
          </a:p>
          <a:p>
            <a:pPr marL="457200" indent="-457200">
              <a:buFont typeface="Wingdings" pitchFamily="2" charset="2"/>
              <a:buChar char="ü"/>
            </a:pPr>
            <a:r>
              <a:rPr lang="ro-RO" sz="1800" dirty="0" smtClean="0"/>
              <a:t>REPLICABILITATE </a:t>
            </a:r>
          </a:p>
          <a:p>
            <a:pPr marL="457200" indent="-457200">
              <a:buFont typeface="Wingdings" pitchFamily="2" charset="2"/>
              <a:buChar char="ü"/>
            </a:pPr>
            <a:r>
              <a:rPr lang="ro-RO" sz="1800" dirty="0" smtClean="0"/>
              <a:t>GRAD DE INOVARE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0280" y="9906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3200" b="1" dirty="0" smtClean="0"/>
              <a:t>TOP 5</a:t>
            </a:r>
            <a:r>
              <a:rPr lang="en-US" sz="3200" b="1" dirty="0" smtClean="0"/>
              <a:t> </a:t>
            </a:r>
            <a:r>
              <a:rPr lang="ro-RO" sz="3200" b="1" dirty="0" smtClean="0"/>
              <a:t>BUNE PRACTICI</a:t>
            </a:r>
            <a:r>
              <a:rPr lang="en-GB" sz="3200" b="1" dirty="0" smtClean="0"/>
              <a:t> SELECTATE </a:t>
            </a:r>
            <a:endParaRPr lang="en-US" sz="3200" b="1" dirty="0"/>
          </a:p>
        </p:txBody>
      </p:sp>
      <p:sp>
        <p:nvSpPr>
          <p:cNvPr id="3" name="Title 1"/>
          <p:cNvSpPr txBox="1">
            <a:spLocks/>
          </p:cNvSpPr>
          <p:nvPr/>
        </p:nvSpPr>
        <p:spPr>
          <a:xfrm>
            <a:off x="1143000" y="2057400"/>
            <a:ext cx="7239000" cy="3276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just">
              <a:buAutoNum type="arabicPeriod"/>
            </a:pPr>
            <a:r>
              <a:rPr lang="ro-RO" sz="2800" dirty="0" smtClean="0"/>
              <a:t>AALTO </a:t>
            </a:r>
            <a:r>
              <a:rPr lang="ro-RO" sz="2800" dirty="0"/>
              <a:t>START-UP CENTRE </a:t>
            </a:r>
            <a:r>
              <a:rPr lang="en-US" sz="2800" dirty="0"/>
              <a:t>(FI</a:t>
            </a:r>
            <a:r>
              <a:rPr lang="en-US" sz="2800" dirty="0" smtClean="0"/>
              <a:t>)</a:t>
            </a:r>
            <a:endParaRPr lang="en-US" sz="2800" dirty="0"/>
          </a:p>
          <a:p>
            <a:pPr marL="514350" indent="-514350" algn="just">
              <a:buAutoNum type="arabicPeriod"/>
            </a:pPr>
            <a:r>
              <a:rPr lang="en-US" sz="2800" dirty="0" smtClean="0"/>
              <a:t>DO </a:t>
            </a:r>
            <a:r>
              <a:rPr lang="en-US" sz="2800" dirty="0"/>
              <a:t>IT IN BARCELONA</a:t>
            </a:r>
            <a:r>
              <a:rPr lang="ro-RO" sz="2800" dirty="0"/>
              <a:t> </a:t>
            </a:r>
            <a:r>
              <a:rPr lang="ro-RO" sz="2800" dirty="0" smtClean="0"/>
              <a:t>(SP) </a:t>
            </a:r>
            <a:endParaRPr lang="en-US" sz="2800" dirty="0" smtClean="0"/>
          </a:p>
          <a:p>
            <a:pPr marL="514350" indent="-514350" algn="just">
              <a:buFont typeface="+mj-lt"/>
              <a:buAutoNum type="arabicPeriod"/>
            </a:pPr>
            <a:r>
              <a:rPr lang="en-US" sz="2800" dirty="0" smtClean="0"/>
              <a:t>TALENT </a:t>
            </a:r>
            <a:r>
              <a:rPr lang="en-US" sz="2800" dirty="0"/>
              <a:t>HOUSE OF SAN SEBASTIAN</a:t>
            </a:r>
            <a:r>
              <a:rPr lang="ro-RO" sz="2800" dirty="0"/>
              <a:t> </a:t>
            </a:r>
            <a:r>
              <a:rPr lang="ro-RO" sz="2800" dirty="0" smtClean="0"/>
              <a:t>(SP)</a:t>
            </a:r>
            <a:endParaRPr lang="en-US" sz="2800" dirty="0" smtClean="0"/>
          </a:p>
          <a:p>
            <a:pPr marL="514350" indent="-514350" algn="just">
              <a:buFont typeface="+mj-lt"/>
              <a:buAutoNum type="arabicPeriod"/>
            </a:pPr>
            <a:r>
              <a:rPr lang="en-US" sz="2800" dirty="0" smtClean="0"/>
              <a:t>TORINO </a:t>
            </a:r>
            <a:r>
              <a:rPr lang="en-US" sz="2800" dirty="0"/>
              <a:t>SOCIAL </a:t>
            </a:r>
            <a:r>
              <a:rPr lang="en-US" sz="2800" dirty="0" smtClean="0"/>
              <a:t>INNOVATION (IT)</a:t>
            </a:r>
            <a:endParaRPr lang="ro-RO" sz="2800" dirty="0"/>
          </a:p>
          <a:p>
            <a:pPr algn="just"/>
            <a:r>
              <a:rPr lang="ro-RO" sz="2800" dirty="0"/>
              <a:t>5. </a:t>
            </a:r>
            <a:r>
              <a:rPr lang="en-US" sz="2800" dirty="0" smtClean="0"/>
              <a:t>  </a:t>
            </a:r>
            <a:r>
              <a:rPr lang="ro-RO" sz="2800" dirty="0" smtClean="0"/>
              <a:t>GRENOBLE </a:t>
            </a:r>
            <a:r>
              <a:rPr lang="ro-RO" sz="2800" dirty="0"/>
              <a:t>– FRANCE</a:t>
            </a:r>
            <a:r>
              <a:rPr lang="en-US" sz="2800" dirty="0"/>
              <a:t>’S SMART </a:t>
            </a:r>
            <a:r>
              <a:rPr lang="en-US" sz="2800" dirty="0" smtClean="0"/>
              <a:t>VALLEY (FR)</a:t>
            </a:r>
          </a:p>
          <a:p>
            <a:pPr algn="just"/>
            <a:r>
              <a:rPr lang="en-US" sz="2800" dirty="0" smtClean="0"/>
              <a:t>5</a:t>
            </a:r>
            <a:r>
              <a:rPr lang="ro-RO" sz="2800" dirty="0" smtClean="0"/>
              <a:t>. </a:t>
            </a:r>
            <a:r>
              <a:rPr lang="en-US" sz="2800" dirty="0" smtClean="0"/>
              <a:t>  </a:t>
            </a:r>
            <a:r>
              <a:rPr lang="ro-RO" sz="2800" dirty="0" smtClean="0"/>
              <a:t>RUBICON CENTRE</a:t>
            </a:r>
            <a:r>
              <a:rPr lang="en-US" sz="2800" dirty="0" smtClean="0"/>
              <a:t> (IE)</a:t>
            </a:r>
            <a:endParaRPr lang="en-US" sz="2800" dirty="0"/>
          </a:p>
          <a:p>
            <a:endParaRPr lang="en-US" sz="2800" b="1" dirty="0" smtClean="0"/>
          </a:p>
          <a:p>
            <a:endParaRPr lang="ro-RO" sz="2800" b="1" dirty="0"/>
          </a:p>
          <a:p>
            <a:endParaRPr lang="en-US" sz="2800" b="1" dirty="0" smtClean="0"/>
          </a:p>
          <a:p>
            <a:pPr marL="514350" indent="-514350">
              <a:buFont typeface="+mj-lt"/>
              <a:buAutoNum type="arabicPeriod"/>
            </a:pPr>
            <a:endParaRPr lang="en-US" sz="2800" b="1" dirty="0" smtClean="0"/>
          </a:p>
          <a:p>
            <a:pPr marL="514350" indent="-514350">
              <a:buFont typeface="+mj-lt"/>
              <a:buAutoNum type="arabicPeriod"/>
            </a:pPr>
            <a:endParaRPr lang="en-US" sz="2800" b="1" dirty="0"/>
          </a:p>
          <a:p>
            <a:pPr marL="514350" indent="-514350">
              <a:buFont typeface="+mj-lt"/>
              <a:buAutoNum type="arabicPeriod"/>
            </a:pPr>
            <a:endParaRPr lang="en-US" sz="2800" b="1" dirty="0" smtClean="0"/>
          </a:p>
          <a:p>
            <a:pPr marL="514350" indent="-514350">
              <a:buFont typeface="+mj-lt"/>
              <a:buAutoNum type="arabicPeriod"/>
            </a:pPr>
            <a:endParaRPr lang="ro-RO" sz="2800" dirty="0" smtClean="0"/>
          </a:p>
        </p:txBody>
      </p:sp>
    </p:spTree>
    <p:extLst>
      <p:ext uri="{BB962C8B-B14F-4D97-AF65-F5344CB8AC3E}">
        <p14:creationId xmlns:p14="http://schemas.microsoft.com/office/powerpoint/2010/main" xmlns="" val="323894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077200" cy="715962"/>
          </a:xfrm>
        </p:spPr>
        <p:txBody>
          <a:bodyPr>
            <a:normAutofit/>
          </a:bodyPr>
          <a:lstStyle/>
          <a:p>
            <a:r>
              <a:rPr lang="ro-RO" sz="2800" b="1" dirty="0" smtClean="0"/>
              <a:t>1. AALTO START-UP CENTRE </a:t>
            </a:r>
            <a:r>
              <a:rPr lang="en-US" sz="2800" b="1" dirty="0" smtClean="0"/>
              <a:t>(FI</a:t>
            </a:r>
            <a:r>
              <a:rPr lang="en-US" sz="2800" b="1" dirty="0"/>
              <a:t>)</a:t>
            </a:r>
          </a:p>
        </p:txBody>
      </p:sp>
      <p:sp>
        <p:nvSpPr>
          <p:cNvPr id="3" name="Content Placeholder 2"/>
          <p:cNvSpPr>
            <a:spLocks noGrp="1"/>
          </p:cNvSpPr>
          <p:nvPr>
            <p:ph idx="1"/>
          </p:nvPr>
        </p:nvSpPr>
        <p:spPr>
          <a:xfrm>
            <a:off x="457200" y="1676400"/>
            <a:ext cx="5480892" cy="1752600"/>
          </a:xfrm>
        </p:spPr>
        <p:txBody>
          <a:bodyPr>
            <a:noAutofit/>
          </a:bodyPr>
          <a:lstStyle/>
          <a:p>
            <a:pPr marL="0" indent="0" algn="just">
              <a:buNone/>
            </a:pPr>
            <a:r>
              <a:rPr lang="ro-RO" sz="2000" b="1" dirty="0" smtClean="0"/>
              <a:t>Școala pentru Dezvoltarea Afacerilor Mici din cadrul Universitații Alto</a:t>
            </a:r>
            <a:r>
              <a:rPr lang="ro-RO" sz="2000" dirty="0"/>
              <a:t> </a:t>
            </a:r>
            <a:r>
              <a:rPr lang="ro-RO" sz="2000" dirty="0" smtClean="0"/>
              <a:t>din Finlanda oferă soluții creative </a:t>
            </a:r>
            <a:r>
              <a:rPr lang="en-US" sz="2000" dirty="0" smtClean="0"/>
              <a:t>de </a:t>
            </a:r>
            <a:r>
              <a:rPr lang="en-US" sz="2000" dirty="0" err="1" smtClean="0"/>
              <a:t>sprijin</a:t>
            </a:r>
            <a:r>
              <a:rPr lang="en-US" sz="2000" dirty="0" smtClean="0"/>
              <a:t> </a:t>
            </a:r>
            <a:r>
              <a:rPr lang="ro-RO" sz="2000" dirty="0" smtClean="0"/>
              <a:t>pentru între</a:t>
            </a:r>
            <a:r>
              <a:rPr lang="en-US" sz="2000" dirty="0" smtClean="0"/>
              <a:t>a</a:t>
            </a:r>
            <a:r>
              <a:rPr lang="ro-RO" sz="2000" dirty="0" smtClean="0"/>
              <a:t>g</a:t>
            </a:r>
            <a:r>
              <a:rPr lang="en-US" sz="2000" dirty="0" smtClean="0"/>
              <a:t>a period</a:t>
            </a:r>
            <a:r>
              <a:rPr lang="ro-RO" sz="2000" dirty="0" smtClean="0"/>
              <a:t>ă de viață a firmei în scopul susțineii dezvoltării  IMM –urilor și al </a:t>
            </a:r>
            <a:r>
              <a:rPr lang="ro-RO" sz="2000" dirty="0" err="1" smtClean="0"/>
              <a:t>start-up-urilor</a:t>
            </a:r>
            <a:r>
              <a:rPr lang="ro-RO" sz="2000" dirty="0" smtClean="0"/>
              <a:t>.</a:t>
            </a:r>
            <a:endParaRPr lang="ro-RO" sz="2000" b="1" dirty="0" smtClean="0"/>
          </a:p>
          <a:p>
            <a:pPr algn="just"/>
            <a:endParaRPr lang="ro-RO" sz="2000" dirty="0" smtClean="0"/>
          </a:p>
        </p:txBody>
      </p:sp>
      <p:sp>
        <p:nvSpPr>
          <p:cNvPr id="4" name="Content Placeholder 2"/>
          <p:cNvSpPr txBox="1">
            <a:spLocks/>
          </p:cNvSpPr>
          <p:nvPr/>
        </p:nvSpPr>
        <p:spPr>
          <a:xfrm>
            <a:off x="381000" y="3962400"/>
            <a:ext cx="8534400" cy="16318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900" b="1" dirty="0" smtClean="0"/>
          </a:p>
          <a:p>
            <a:pPr marL="0" indent="0">
              <a:buNone/>
            </a:pPr>
            <a:endParaRPr lang="ro-RO" sz="2000" dirty="0" smtClean="0"/>
          </a:p>
          <a:p>
            <a:pPr marL="0" indent="0">
              <a:buNone/>
            </a:pPr>
            <a:endParaRPr lang="ro-RO" sz="2000" dirty="0"/>
          </a:p>
          <a:p>
            <a:pPr marL="0" indent="0">
              <a:buNone/>
            </a:pPr>
            <a:endParaRPr lang="ro-RO" sz="2000" dirty="0" smtClean="0"/>
          </a:p>
          <a:p>
            <a:endParaRPr lang="en-US" dirty="0"/>
          </a:p>
        </p:txBody>
      </p:sp>
      <p:sp>
        <p:nvSpPr>
          <p:cNvPr id="5" name="Content Placeholder 2"/>
          <p:cNvSpPr txBox="1">
            <a:spLocks/>
          </p:cNvSpPr>
          <p:nvPr/>
        </p:nvSpPr>
        <p:spPr>
          <a:xfrm>
            <a:off x="407624" y="5257800"/>
            <a:ext cx="85344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o-RO" sz="2000" b="1" dirty="0" smtClean="0"/>
              <a:t>Clienții centrului</a:t>
            </a:r>
            <a:r>
              <a:rPr lang="en-US" sz="2000" dirty="0" smtClean="0"/>
              <a:t>:</a:t>
            </a:r>
          </a:p>
          <a:p>
            <a:r>
              <a:rPr lang="ro-RO" sz="2000" dirty="0" smtClean="0"/>
              <a:t>Antreprenorii care au idei de afaceri inovative și foarte hotărâți să le pună în </a:t>
            </a:r>
            <a:r>
              <a:rPr lang="en-US" sz="2000" dirty="0" err="1" smtClean="0"/>
              <a:t>practic</a:t>
            </a:r>
            <a:r>
              <a:rPr lang="ro-RO" sz="2000" dirty="0"/>
              <a:t>ă</a:t>
            </a:r>
            <a:r>
              <a:rPr lang="ro-RO" sz="2000" dirty="0" smtClean="0"/>
              <a:t>.</a:t>
            </a:r>
          </a:p>
        </p:txBody>
      </p:sp>
      <p:pic>
        <p:nvPicPr>
          <p:cNvPr id="1026" name="Picture 2" descr="Aalto_universit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1447800"/>
            <a:ext cx="2433638" cy="2254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txBox="1">
            <a:spLocks/>
          </p:cNvSpPr>
          <p:nvPr/>
        </p:nvSpPr>
        <p:spPr>
          <a:xfrm>
            <a:off x="383754" y="3429000"/>
            <a:ext cx="8379246"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o-RO" sz="2000" b="1" dirty="0"/>
              <a:t>Sprijin</a:t>
            </a:r>
            <a:r>
              <a:rPr lang="en-US" sz="2000" b="1" dirty="0" err="1"/>
              <a:t>ul</a:t>
            </a:r>
            <a:r>
              <a:rPr lang="en-US" sz="2000" b="1" dirty="0"/>
              <a:t> include: </a:t>
            </a:r>
          </a:p>
          <a:p>
            <a:pPr algn="just"/>
            <a:r>
              <a:rPr lang="en-US" sz="2000" dirty="0" err="1"/>
              <a:t>Educa</a:t>
            </a:r>
            <a:r>
              <a:rPr lang="ro-RO" sz="2000" dirty="0"/>
              <a:t>ț</a:t>
            </a:r>
            <a:r>
              <a:rPr lang="en-US" sz="2000" dirty="0" err="1"/>
              <a:t>ie</a:t>
            </a:r>
            <a:r>
              <a:rPr lang="en-US" sz="2000" dirty="0"/>
              <a:t> academic</a:t>
            </a:r>
            <a:r>
              <a:rPr lang="ro-RO" sz="2000" dirty="0"/>
              <a:t>ă</a:t>
            </a:r>
            <a:r>
              <a:rPr lang="en-US" sz="2000" dirty="0"/>
              <a:t> </a:t>
            </a:r>
            <a:r>
              <a:rPr lang="en-US" sz="2000" dirty="0" err="1"/>
              <a:t>continu</a:t>
            </a:r>
            <a:r>
              <a:rPr lang="ro-RO" sz="2000" dirty="0"/>
              <a:t>ă</a:t>
            </a:r>
            <a:r>
              <a:rPr lang="en-US" sz="2000" dirty="0"/>
              <a:t>, </a:t>
            </a:r>
            <a:r>
              <a:rPr lang="en-US" sz="2000" dirty="0" err="1"/>
              <a:t>dezvoltare-inovare</a:t>
            </a:r>
            <a:r>
              <a:rPr lang="en-US" sz="2000" dirty="0"/>
              <a:t> </a:t>
            </a:r>
            <a:r>
              <a:rPr lang="ro-RO" sz="2000" dirty="0"/>
              <a:t>ș</a:t>
            </a:r>
            <a:r>
              <a:rPr lang="en-US" sz="2000" dirty="0" err="1"/>
              <a:t>i</a:t>
            </a:r>
            <a:r>
              <a:rPr lang="en-US" sz="2000" dirty="0"/>
              <a:t> g</a:t>
            </a:r>
            <a:r>
              <a:rPr lang="ro-RO" sz="2000" dirty="0"/>
              <a:t>ă</a:t>
            </a:r>
            <a:r>
              <a:rPr lang="en-US" sz="2000" dirty="0" err="1"/>
              <a:t>zduire</a:t>
            </a:r>
            <a:r>
              <a:rPr lang="en-US" sz="2000" dirty="0"/>
              <a:t> </a:t>
            </a:r>
            <a:r>
              <a:rPr lang="ro-RO" sz="2000" dirty="0"/>
              <a:t>î</a:t>
            </a:r>
            <a:r>
              <a:rPr lang="en-US" sz="2000" dirty="0"/>
              <a:t>n </a:t>
            </a:r>
            <a:r>
              <a:rPr lang="en-US" sz="2000" dirty="0" err="1"/>
              <a:t>cadrul</a:t>
            </a:r>
            <a:r>
              <a:rPr lang="en-US" sz="2000" dirty="0"/>
              <a:t> </a:t>
            </a:r>
            <a:r>
              <a:rPr lang="en-US" sz="2000" dirty="0" err="1"/>
              <a:t>incub</a:t>
            </a:r>
            <a:r>
              <a:rPr lang="ro-RO" sz="2000" dirty="0"/>
              <a:t>a</a:t>
            </a:r>
            <a:r>
              <a:rPr lang="en-US" sz="2000" dirty="0" err="1"/>
              <a:t>torului</a:t>
            </a:r>
            <a:r>
              <a:rPr lang="en-US" sz="2000" dirty="0"/>
              <a:t> de </a:t>
            </a:r>
            <a:r>
              <a:rPr lang="en-US" sz="2000" dirty="0" err="1"/>
              <a:t>afaceri</a:t>
            </a:r>
            <a:r>
              <a:rPr lang="en-US" sz="2000" dirty="0"/>
              <a:t> cu </a:t>
            </a:r>
            <a:r>
              <a:rPr lang="en-US" sz="2000" dirty="0" err="1"/>
              <a:t>furnizare</a:t>
            </a:r>
            <a:r>
              <a:rPr lang="en-US" sz="2000" dirty="0"/>
              <a:t> de </a:t>
            </a:r>
            <a:r>
              <a:rPr lang="en-US" sz="2000" dirty="0" err="1"/>
              <a:t>activitati</a:t>
            </a:r>
            <a:r>
              <a:rPr lang="en-US" sz="2000" dirty="0"/>
              <a:t> de pre – </a:t>
            </a:r>
            <a:r>
              <a:rPr lang="en-US" sz="2000" dirty="0" err="1"/>
              <a:t>incubare</a:t>
            </a:r>
            <a:r>
              <a:rPr lang="ro-RO" sz="2000" dirty="0"/>
              <a:t>.</a:t>
            </a:r>
            <a:r>
              <a:rPr lang="en-US" sz="2000" dirty="0"/>
              <a:t> </a:t>
            </a:r>
            <a:r>
              <a:rPr lang="ro-RO" sz="2000" dirty="0"/>
              <a:t> </a:t>
            </a:r>
          </a:p>
          <a:p>
            <a:pPr marL="0" indent="0" algn="just">
              <a:buNone/>
            </a:pPr>
            <a:r>
              <a:rPr lang="ro-RO" sz="2000" b="1" dirty="0"/>
              <a:t>Centrul Alto </a:t>
            </a:r>
            <a:r>
              <a:rPr lang="ro-RO" sz="2000" dirty="0"/>
              <a:t>- </a:t>
            </a:r>
            <a:r>
              <a:rPr lang="en-US" sz="2000" dirty="0" err="1"/>
              <a:t>cel</a:t>
            </a:r>
            <a:r>
              <a:rPr lang="en-US" sz="2000" dirty="0"/>
              <a:t> </a:t>
            </a:r>
            <a:r>
              <a:rPr lang="en-US" sz="2000" dirty="0" err="1"/>
              <a:t>mai</a:t>
            </a:r>
            <a:r>
              <a:rPr lang="en-US" sz="2000" dirty="0"/>
              <a:t> de success incubator </a:t>
            </a:r>
            <a:r>
              <a:rPr lang="en-US" sz="2000" dirty="0" err="1"/>
              <a:t>si</a:t>
            </a:r>
            <a:r>
              <a:rPr lang="en-US" sz="2000" dirty="0"/>
              <a:t> accelerator de </a:t>
            </a:r>
            <a:r>
              <a:rPr lang="en-US" sz="2000" dirty="0" err="1" smtClean="0"/>
              <a:t>afaceri</a:t>
            </a:r>
            <a:r>
              <a:rPr lang="en-US" sz="2000" dirty="0" smtClean="0"/>
              <a:t>; face </a:t>
            </a:r>
            <a:r>
              <a:rPr lang="en-US" sz="2000" dirty="0"/>
              <a:t>parte </a:t>
            </a:r>
            <a:r>
              <a:rPr lang="en-US" sz="2000" dirty="0" smtClean="0"/>
              <a:t>integrant</a:t>
            </a:r>
            <a:r>
              <a:rPr lang="ro-RO" sz="2000" dirty="0" smtClean="0"/>
              <a:t>ă</a:t>
            </a:r>
            <a:r>
              <a:rPr lang="en-US" sz="2000" dirty="0" smtClean="0"/>
              <a:t> </a:t>
            </a:r>
            <a:r>
              <a:rPr lang="en-US" sz="2000" dirty="0"/>
              <a:t>din </a:t>
            </a:r>
            <a:r>
              <a:rPr lang="en-US" sz="2000" dirty="0" err="1"/>
              <a:t>Universitatea</a:t>
            </a:r>
            <a:r>
              <a:rPr lang="en-US" sz="2000" dirty="0"/>
              <a:t> </a:t>
            </a:r>
            <a:r>
              <a:rPr lang="ro-RO" sz="2000" dirty="0" smtClean="0"/>
              <a:t>Alto.</a:t>
            </a:r>
            <a:endParaRPr lang="en-US" sz="2000" dirty="0"/>
          </a:p>
        </p:txBody>
      </p:sp>
    </p:spTree>
    <p:extLst>
      <p:ext uri="{BB962C8B-B14F-4D97-AF65-F5344CB8AC3E}">
        <p14:creationId xmlns:p14="http://schemas.microsoft.com/office/powerpoint/2010/main" xmlns="" val="3428897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9" y="836499"/>
            <a:ext cx="4876801" cy="611301"/>
          </a:xfrm>
        </p:spPr>
        <p:txBody>
          <a:bodyPr>
            <a:normAutofit/>
          </a:bodyPr>
          <a:lstStyle/>
          <a:p>
            <a:r>
              <a:rPr lang="ro-RO" sz="2800" b="1" dirty="0" smtClean="0"/>
              <a:t>2. </a:t>
            </a:r>
            <a:r>
              <a:rPr lang="en-US" sz="2800" b="1" dirty="0" smtClean="0"/>
              <a:t>DO IT IN BARCELONA</a:t>
            </a:r>
            <a:r>
              <a:rPr lang="ro-RO" sz="2800" b="1" dirty="0" smtClean="0"/>
              <a:t> (SP)</a:t>
            </a:r>
            <a:endParaRPr lang="en-US" sz="2800" b="1" dirty="0"/>
          </a:p>
        </p:txBody>
      </p:sp>
      <p:sp>
        <p:nvSpPr>
          <p:cNvPr id="3" name="Content Placeholder 2"/>
          <p:cNvSpPr>
            <a:spLocks noGrp="1"/>
          </p:cNvSpPr>
          <p:nvPr>
            <p:ph idx="1"/>
          </p:nvPr>
        </p:nvSpPr>
        <p:spPr>
          <a:xfrm>
            <a:off x="457200" y="2895600"/>
            <a:ext cx="8229600" cy="3230563"/>
          </a:xfrm>
        </p:spPr>
        <p:txBody>
          <a:bodyPr>
            <a:normAutofit fontScale="85000" lnSpcReduction="20000"/>
          </a:bodyPr>
          <a:lstStyle/>
          <a:p>
            <a:pPr marL="0" indent="0">
              <a:buNone/>
            </a:pPr>
            <a:endParaRPr lang="en-US" sz="2000" b="1" dirty="0" smtClean="0"/>
          </a:p>
          <a:p>
            <a:pPr marL="0" indent="0">
              <a:buNone/>
            </a:pPr>
            <a:r>
              <a:rPr lang="ro-RO" sz="2000" b="1" dirty="0" smtClean="0"/>
              <a:t>Scopul</a:t>
            </a:r>
            <a:r>
              <a:rPr lang="en-US" sz="2000" b="1" dirty="0" smtClean="0"/>
              <a:t>:</a:t>
            </a:r>
          </a:p>
          <a:p>
            <a:pPr algn="just"/>
            <a:r>
              <a:rPr lang="en-US" sz="2000" dirty="0"/>
              <a:t> </a:t>
            </a:r>
            <a:r>
              <a:rPr lang="en-US" sz="2000" dirty="0" err="1" smtClean="0"/>
              <a:t>Atragerea</a:t>
            </a:r>
            <a:r>
              <a:rPr lang="en-US" sz="2000" dirty="0" smtClean="0"/>
              <a:t> </a:t>
            </a:r>
            <a:r>
              <a:rPr lang="en-US" sz="2000" dirty="0" err="1" smtClean="0"/>
              <a:t>capitalului</a:t>
            </a:r>
            <a:r>
              <a:rPr lang="en-US" sz="2000" dirty="0" smtClean="0"/>
              <a:t> </a:t>
            </a:r>
            <a:r>
              <a:rPr lang="ro-RO" sz="2000" dirty="0" smtClean="0"/>
              <a:t>î</a:t>
            </a:r>
            <a:r>
              <a:rPr lang="en-US" sz="2000" dirty="0" err="1" smtClean="0"/>
              <a:t>nalt</a:t>
            </a:r>
            <a:r>
              <a:rPr lang="en-US" sz="2000" dirty="0" smtClean="0"/>
              <a:t> </a:t>
            </a:r>
            <a:r>
              <a:rPr lang="en-US" sz="2000" dirty="0" err="1" smtClean="0"/>
              <a:t>calificat</a:t>
            </a:r>
            <a:r>
              <a:rPr lang="en-US" sz="2000" dirty="0" smtClean="0"/>
              <a:t> </a:t>
            </a:r>
            <a:r>
              <a:rPr lang="ro-RO" sz="2000" dirty="0" smtClean="0"/>
              <a:t>în Barcelona și consolidarea antreprenoriatului.</a:t>
            </a:r>
          </a:p>
          <a:p>
            <a:pPr marL="0" indent="0">
              <a:buNone/>
            </a:pPr>
            <a:endParaRPr lang="ro-RO" sz="2000" b="1" dirty="0" smtClean="0"/>
          </a:p>
          <a:p>
            <a:pPr marL="0" indent="0">
              <a:buNone/>
            </a:pPr>
            <a:r>
              <a:rPr lang="ro-RO" sz="2000" b="1" dirty="0" smtClean="0"/>
              <a:t>Serviciile includ</a:t>
            </a:r>
            <a:r>
              <a:rPr lang="en-US" sz="2000" b="1" dirty="0" smtClean="0"/>
              <a:t>:</a:t>
            </a:r>
            <a:endParaRPr lang="ro-RO" sz="2000" b="1" dirty="0" smtClean="0"/>
          </a:p>
          <a:p>
            <a:pPr algn="just"/>
            <a:r>
              <a:rPr lang="en-US" sz="2000" b="1" dirty="0" smtClean="0"/>
              <a:t> </a:t>
            </a:r>
            <a:r>
              <a:rPr lang="ro-RO" sz="2000" dirty="0"/>
              <a:t>A</a:t>
            </a:r>
            <a:r>
              <a:rPr lang="en-US" sz="2000" dirty="0" err="1" smtClean="0"/>
              <a:t>sisten</a:t>
            </a:r>
            <a:r>
              <a:rPr lang="ro-RO" sz="2000" dirty="0" smtClean="0"/>
              <a:t>ț</a:t>
            </a:r>
            <a:r>
              <a:rPr lang="ro-RO" sz="2000" dirty="0"/>
              <a:t>ă</a:t>
            </a:r>
            <a:r>
              <a:rPr lang="en-US" sz="2000" dirty="0" smtClean="0"/>
              <a:t> </a:t>
            </a:r>
            <a:r>
              <a:rPr lang="ro-RO" sz="2000" dirty="0" err="1"/>
              <a:t>ș</a:t>
            </a:r>
            <a:r>
              <a:rPr lang="en-US" sz="2000" dirty="0" err="1" smtClean="0"/>
              <a:t>i</a:t>
            </a:r>
            <a:r>
              <a:rPr lang="en-US" sz="2000" dirty="0" smtClean="0"/>
              <a:t> </a:t>
            </a:r>
            <a:r>
              <a:rPr lang="en-US" sz="2000" dirty="0" err="1" smtClean="0"/>
              <a:t>consiliere</a:t>
            </a:r>
            <a:r>
              <a:rPr lang="en-US" sz="2000" dirty="0" smtClean="0"/>
              <a:t> </a:t>
            </a:r>
            <a:r>
              <a:rPr lang="en-US" sz="2000" dirty="0" err="1" smtClean="0"/>
              <a:t>privind</a:t>
            </a:r>
            <a:r>
              <a:rPr lang="en-US" sz="2000" dirty="0" smtClean="0"/>
              <a:t> </a:t>
            </a:r>
            <a:r>
              <a:rPr lang="ro-RO" sz="2000" dirty="0"/>
              <a:t>î</a:t>
            </a:r>
            <a:r>
              <a:rPr lang="en-US" sz="2000" dirty="0" err="1" smtClean="0"/>
              <a:t>nfiin</a:t>
            </a:r>
            <a:r>
              <a:rPr lang="ro-RO" sz="2000" dirty="0" smtClean="0"/>
              <a:t>ț</a:t>
            </a:r>
            <a:r>
              <a:rPr lang="en-US" sz="2000" dirty="0" smtClean="0"/>
              <a:t>area </a:t>
            </a:r>
            <a:r>
              <a:rPr lang="en-US" sz="2000" dirty="0" err="1" smtClean="0"/>
              <a:t>unei</a:t>
            </a:r>
            <a:r>
              <a:rPr lang="en-US" sz="2000" dirty="0" smtClean="0"/>
              <a:t> </a:t>
            </a:r>
            <a:r>
              <a:rPr lang="en-US" sz="2000" dirty="0" err="1" smtClean="0"/>
              <a:t>afaceri</a:t>
            </a:r>
            <a:r>
              <a:rPr lang="en-US" sz="2000" dirty="0" smtClean="0"/>
              <a:t>, </a:t>
            </a:r>
            <a:r>
              <a:rPr lang="en-US" sz="2000" dirty="0" err="1" smtClean="0"/>
              <a:t>munc</a:t>
            </a:r>
            <a:r>
              <a:rPr lang="ro-RO" sz="2000" dirty="0" smtClean="0"/>
              <a:t>ă,</a:t>
            </a:r>
            <a:r>
              <a:rPr lang="en-US" sz="2000" dirty="0" smtClean="0"/>
              <a:t> </a:t>
            </a:r>
            <a:r>
              <a:rPr lang="en-US" sz="2000" dirty="0" err="1" smtClean="0"/>
              <a:t>cercetarea</a:t>
            </a:r>
            <a:r>
              <a:rPr lang="ro-RO" sz="2000" dirty="0" smtClean="0"/>
              <a:t>,</a:t>
            </a:r>
            <a:r>
              <a:rPr lang="en-US" sz="2000" dirty="0" smtClean="0"/>
              <a:t> </a:t>
            </a:r>
            <a:r>
              <a:rPr lang="en-US" sz="2000" dirty="0" err="1" smtClean="0"/>
              <a:t>studiul</a:t>
            </a:r>
            <a:r>
              <a:rPr lang="en-US" sz="2000" dirty="0" smtClean="0"/>
              <a:t> in Barcelona </a:t>
            </a:r>
            <a:r>
              <a:rPr lang="en-US" sz="2000" dirty="0" err="1" smtClean="0"/>
              <a:t>precum</a:t>
            </a:r>
            <a:r>
              <a:rPr lang="en-US" sz="2000" dirty="0" smtClean="0"/>
              <a:t> </a:t>
            </a:r>
            <a:r>
              <a:rPr lang="ro-RO" sz="2000" dirty="0" err="1"/>
              <a:t>ș</a:t>
            </a:r>
            <a:r>
              <a:rPr lang="en-US" sz="2000" dirty="0" err="1" smtClean="0"/>
              <a:t>i</a:t>
            </a:r>
            <a:r>
              <a:rPr lang="en-US" sz="2000" dirty="0" smtClean="0"/>
              <a:t> </a:t>
            </a:r>
            <a:r>
              <a:rPr lang="en-US" sz="2000" dirty="0" err="1" smtClean="0"/>
              <a:t>servicii</a:t>
            </a:r>
            <a:r>
              <a:rPr lang="en-US" sz="2000" dirty="0" smtClean="0"/>
              <a:t> de </a:t>
            </a:r>
            <a:r>
              <a:rPr lang="en-US" sz="2000" dirty="0" err="1" smtClean="0"/>
              <a:t>integrare</a:t>
            </a:r>
            <a:r>
              <a:rPr lang="en-US" sz="2000" dirty="0" smtClean="0"/>
              <a:t> </a:t>
            </a:r>
            <a:r>
              <a:rPr lang="ro-RO" sz="2000" dirty="0" smtClean="0"/>
              <a:t>î</a:t>
            </a:r>
            <a:r>
              <a:rPr lang="en-US" sz="2000" dirty="0" smtClean="0"/>
              <a:t>n </a:t>
            </a:r>
            <a:r>
              <a:rPr lang="en-US" sz="2000" dirty="0" err="1" smtClean="0"/>
              <a:t>societate</a:t>
            </a:r>
            <a:r>
              <a:rPr lang="en-US" sz="2000" dirty="0" smtClean="0"/>
              <a:t> </a:t>
            </a:r>
            <a:r>
              <a:rPr lang="ro-RO" sz="2000" dirty="0" smtClean="0"/>
              <a:t> (permisele de migrare, facilitățile oferite de administrația publică privind locuințele și sprijinul scolar).</a:t>
            </a:r>
          </a:p>
          <a:p>
            <a:pPr marL="0" indent="0">
              <a:buNone/>
            </a:pPr>
            <a:endParaRPr lang="en-US" sz="2000" b="1" dirty="0" smtClean="0"/>
          </a:p>
          <a:p>
            <a:pPr marL="0" indent="0">
              <a:buNone/>
            </a:pPr>
            <a:r>
              <a:rPr lang="en-US" sz="2000" b="1" dirty="0" smtClean="0"/>
              <a:t>Factor de </a:t>
            </a:r>
            <a:r>
              <a:rPr lang="en-US" sz="2000" b="1" dirty="0" err="1" smtClean="0"/>
              <a:t>succes</a:t>
            </a:r>
            <a:endParaRPr lang="en-US" sz="2000" b="1" dirty="0" smtClean="0"/>
          </a:p>
          <a:p>
            <a:r>
              <a:rPr lang="ro-RO" sz="2000" dirty="0" smtClean="0"/>
              <a:t>Un </a:t>
            </a:r>
            <a:r>
              <a:rPr lang="ro-RO" sz="2000" dirty="0"/>
              <a:t>serviciu one-stop-shop este disponibil pentru </a:t>
            </a:r>
            <a:r>
              <a:rPr lang="ro-RO" sz="2000" dirty="0" smtClean="0"/>
              <a:t>străini</a:t>
            </a:r>
            <a:r>
              <a:rPr lang="en-US" sz="2000" dirty="0" smtClean="0"/>
              <a:t>, </a:t>
            </a:r>
            <a:r>
              <a:rPr lang="ro-RO" sz="2000" dirty="0" smtClean="0"/>
              <a:t>start-up-uri </a:t>
            </a:r>
            <a:r>
              <a:rPr lang="ro-RO" sz="2000" dirty="0"/>
              <a:t>și companiile interesate în extinderea activității </a:t>
            </a:r>
            <a:r>
              <a:rPr lang="ro-RO" sz="2000" dirty="0" smtClean="0"/>
              <a:t>în Barcelona</a:t>
            </a:r>
            <a:r>
              <a:rPr lang="en-US" sz="2000" dirty="0" smtClean="0"/>
              <a:t>.</a:t>
            </a:r>
            <a:endParaRPr lang="en-US" sz="2000" dirty="0"/>
          </a:p>
        </p:txBody>
      </p:sp>
      <p:pic>
        <p:nvPicPr>
          <p:cNvPr id="3074" name="Picture 2" descr="SRL-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1430004"/>
            <a:ext cx="2248856" cy="1586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457200" y="1695271"/>
            <a:ext cx="5652571" cy="1200329"/>
          </a:xfrm>
          <a:prstGeom prst="rect">
            <a:avLst/>
          </a:prstGeom>
        </p:spPr>
        <p:txBody>
          <a:bodyPr wrap="square">
            <a:spAutoFit/>
          </a:bodyPr>
          <a:lstStyle/>
          <a:p>
            <a:pPr algn="just"/>
            <a:r>
              <a:rPr lang="ro-RO" b="1" dirty="0"/>
              <a:t>Inițiativa</a:t>
            </a:r>
            <a:r>
              <a:rPr lang="ro-RO" dirty="0"/>
              <a:t> a luat naștere în 2009, fiind promovată de Barcelona Activă – Agenția de Dezvoltare Locală al orașului Barcelona datorită colaborării instituțiilor regionale și naționale.</a:t>
            </a:r>
          </a:p>
        </p:txBody>
      </p:sp>
    </p:spTree>
    <p:extLst>
      <p:ext uri="{BB962C8B-B14F-4D97-AF65-F5344CB8AC3E}">
        <p14:creationId xmlns:p14="http://schemas.microsoft.com/office/powerpoint/2010/main" xmlns="" val="2448112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36" y="884238"/>
            <a:ext cx="8229600" cy="563562"/>
          </a:xfrm>
        </p:spPr>
        <p:txBody>
          <a:bodyPr>
            <a:normAutofit/>
          </a:bodyPr>
          <a:lstStyle/>
          <a:p>
            <a:r>
              <a:rPr lang="ro-RO" sz="2800" b="1" dirty="0" smtClean="0"/>
              <a:t>3. </a:t>
            </a:r>
            <a:r>
              <a:rPr lang="en-US" sz="2800" b="1" dirty="0" smtClean="0"/>
              <a:t>THE TALENT HOUSE OF SAN SEBASTIAN</a:t>
            </a:r>
            <a:r>
              <a:rPr lang="ro-RO" sz="2800" b="1" dirty="0" smtClean="0"/>
              <a:t> (SP)</a:t>
            </a:r>
            <a:endParaRPr lang="en-US" sz="2800" dirty="0"/>
          </a:p>
        </p:txBody>
      </p:sp>
      <p:sp>
        <p:nvSpPr>
          <p:cNvPr id="3" name="Content Placeholder 2"/>
          <p:cNvSpPr>
            <a:spLocks noGrp="1"/>
          </p:cNvSpPr>
          <p:nvPr>
            <p:ph idx="1"/>
          </p:nvPr>
        </p:nvSpPr>
        <p:spPr>
          <a:xfrm>
            <a:off x="624748" y="1131902"/>
            <a:ext cx="6096000" cy="2003395"/>
          </a:xfrm>
        </p:spPr>
        <p:txBody>
          <a:bodyPr>
            <a:noAutofit/>
          </a:bodyPr>
          <a:lstStyle/>
          <a:p>
            <a:pPr marL="0" indent="0">
              <a:buNone/>
            </a:pPr>
            <a:endParaRPr lang="en-US" sz="2000" b="1" dirty="0" smtClean="0"/>
          </a:p>
          <a:p>
            <a:pPr marL="0" indent="0" algn="just">
              <a:buNone/>
            </a:pPr>
            <a:endParaRPr lang="en-US" sz="2000" b="1" dirty="0" smtClean="0"/>
          </a:p>
          <a:p>
            <a:pPr marL="0" indent="0" algn="just">
              <a:buNone/>
            </a:pPr>
            <a:r>
              <a:rPr lang="ro-RO" sz="2000" b="1" dirty="0" smtClean="0"/>
              <a:t>Proiectul </a:t>
            </a:r>
            <a:r>
              <a:rPr lang="ro-RO" sz="2000" b="1" dirty="0"/>
              <a:t>Talent House </a:t>
            </a:r>
            <a:r>
              <a:rPr lang="ro-RO" sz="2000" dirty="0"/>
              <a:t>a fost dezvoltat de municipiul San Sebastian în colaborare cu Ministerul Economiei şi Competitivităţ</a:t>
            </a:r>
            <a:r>
              <a:rPr lang="en-US" sz="2000" dirty="0"/>
              <a:t>ii </a:t>
            </a:r>
            <a:r>
              <a:rPr lang="ro-RO" sz="2000" dirty="0"/>
              <a:t>din Spania, având o valoare totală de 5,3 milioane de Euro. </a:t>
            </a:r>
            <a:endParaRPr lang="en-US" sz="2000" dirty="0"/>
          </a:p>
        </p:txBody>
      </p:sp>
      <p:sp>
        <p:nvSpPr>
          <p:cNvPr id="4" name="Content Placeholder 2"/>
          <p:cNvSpPr txBox="1">
            <a:spLocks/>
          </p:cNvSpPr>
          <p:nvPr/>
        </p:nvSpPr>
        <p:spPr>
          <a:xfrm>
            <a:off x="459036" y="2133600"/>
            <a:ext cx="82296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b="1" dirty="0" smtClean="0"/>
          </a:p>
          <a:p>
            <a:pPr marL="0" indent="0">
              <a:buNone/>
            </a:pPr>
            <a:endParaRPr lang="en-US" sz="2000" b="1" dirty="0"/>
          </a:p>
          <a:p>
            <a:pPr marL="0" indent="0">
              <a:buNone/>
            </a:pPr>
            <a:endParaRPr lang="en-US" sz="2000" b="1" dirty="0" smtClean="0"/>
          </a:p>
          <a:p>
            <a:pPr marL="0" indent="0">
              <a:buNone/>
            </a:pPr>
            <a:r>
              <a:rPr lang="en-US" sz="2000" b="1" dirty="0" err="1" smtClean="0"/>
              <a:t>Scopul</a:t>
            </a:r>
            <a:r>
              <a:rPr lang="en-US" sz="2000" b="1" dirty="0" smtClean="0"/>
              <a:t>:</a:t>
            </a:r>
          </a:p>
          <a:p>
            <a:pPr algn="just"/>
            <a:r>
              <a:rPr lang="en-US" sz="2000" dirty="0"/>
              <a:t>P</a:t>
            </a:r>
            <a:r>
              <a:rPr lang="ro-RO" sz="2000" dirty="0" smtClean="0"/>
              <a:t>romovarea </a:t>
            </a:r>
            <a:r>
              <a:rPr lang="ro-RO" sz="2000" dirty="0"/>
              <a:t>atragerii </a:t>
            </a:r>
            <a:r>
              <a:rPr lang="ro-RO" sz="2000" dirty="0" smtClean="0"/>
              <a:t>şi </a:t>
            </a:r>
            <a:r>
              <a:rPr lang="ro-RO" sz="2000" dirty="0"/>
              <a:t>păstrării persoanelor talentate în oraşul San Sebastian prin furnizarea următoarelor servicii: </a:t>
            </a:r>
            <a:r>
              <a:rPr lang="ro-RO" sz="2000" b="1" dirty="0"/>
              <a:t>cazare pentru cercetători şi pentru familia acestora </a:t>
            </a:r>
            <a:r>
              <a:rPr lang="ro-RO" sz="2000" dirty="0"/>
              <a:t>– durata pentru care se pot acorda aceste servicii este de minim două săptămâni şi de maxim 12 luni, servicii de </a:t>
            </a:r>
            <a:r>
              <a:rPr lang="en-US" sz="2000" dirty="0" err="1" smtClean="0"/>
              <a:t>integrare</a:t>
            </a:r>
            <a:r>
              <a:rPr lang="en-US" sz="2000" dirty="0" smtClean="0"/>
              <a:t> in </a:t>
            </a:r>
            <a:r>
              <a:rPr lang="en-US" sz="2000" dirty="0" err="1" smtClean="0"/>
              <a:t>societate</a:t>
            </a:r>
            <a:r>
              <a:rPr lang="en-US" sz="2000" dirty="0" smtClean="0"/>
              <a:t> </a:t>
            </a:r>
            <a:r>
              <a:rPr lang="ro-RO" sz="2000" dirty="0"/>
              <a:t>(permisele de </a:t>
            </a:r>
            <a:r>
              <a:rPr lang="ro-RO" sz="2000" dirty="0" smtClean="0"/>
              <a:t>migrare).</a:t>
            </a:r>
          </a:p>
          <a:p>
            <a:pPr algn="just"/>
            <a:r>
              <a:rPr lang="ro-RO" sz="2000" dirty="0" smtClean="0"/>
              <a:t>Proiectul </a:t>
            </a:r>
            <a:r>
              <a:rPr lang="ro-RO" sz="2000" dirty="0"/>
              <a:t>urmăreşte  atât </a:t>
            </a:r>
            <a:r>
              <a:rPr lang="ro-RO" sz="2000" b="1" dirty="0"/>
              <a:t>sprijinirea</a:t>
            </a:r>
            <a:r>
              <a:rPr lang="ro-RO" sz="2000" dirty="0"/>
              <a:t> integrării cercetătorilor şi </a:t>
            </a:r>
            <a:r>
              <a:rPr lang="ro-RO" sz="2000" b="1" dirty="0"/>
              <a:t>a dezvoltării </a:t>
            </a:r>
            <a:r>
              <a:rPr lang="ro-RO" sz="2000" dirty="0"/>
              <a:t>profesionale a acestora cât şi </a:t>
            </a:r>
            <a:r>
              <a:rPr lang="ro-RO" sz="2000" b="1" dirty="0"/>
              <a:t>diseminarea </a:t>
            </a:r>
            <a:r>
              <a:rPr lang="en-US" sz="2000" b="1" dirty="0" err="1" smtClean="0"/>
              <a:t>transferului</a:t>
            </a:r>
            <a:r>
              <a:rPr lang="en-US" sz="2000" b="1" dirty="0" smtClean="0"/>
              <a:t> de </a:t>
            </a:r>
            <a:r>
              <a:rPr lang="en-US" sz="2000" b="1" dirty="0" err="1" smtClean="0"/>
              <a:t>cunoastere</a:t>
            </a:r>
            <a:r>
              <a:rPr lang="en-US" sz="2000" b="1" dirty="0" smtClean="0"/>
              <a:t> </a:t>
            </a:r>
            <a:r>
              <a:rPr lang="ro-RO" sz="2000" dirty="0" smtClean="0"/>
              <a:t>obţinut</a:t>
            </a:r>
            <a:r>
              <a:rPr lang="en-US" sz="2000" dirty="0" smtClean="0"/>
              <a:t>.</a:t>
            </a:r>
            <a:r>
              <a:rPr lang="ro-RO" sz="2000" dirty="0" smtClean="0"/>
              <a:t> </a:t>
            </a:r>
            <a:endParaRPr lang="en-US" sz="2000" dirty="0"/>
          </a:p>
        </p:txBody>
      </p:sp>
      <p:pic>
        <p:nvPicPr>
          <p:cNvPr id="2050" name="Immagine 27" descr="110_0362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1779557"/>
            <a:ext cx="1905000" cy="159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7077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6324600" y="1295400"/>
            <a:ext cx="2641598" cy="1600200"/>
          </a:xfrm>
          <a:prstGeom prst="rect">
            <a:avLst/>
          </a:prstGeom>
        </p:spPr>
      </p:pic>
      <p:sp>
        <p:nvSpPr>
          <p:cNvPr id="5" name="Rectangle 4"/>
          <p:cNvSpPr/>
          <p:nvPr/>
        </p:nvSpPr>
        <p:spPr>
          <a:xfrm>
            <a:off x="2133600" y="695980"/>
            <a:ext cx="5488554" cy="523220"/>
          </a:xfrm>
          <a:prstGeom prst="rect">
            <a:avLst/>
          </a:prstGeom>
        </p:spPr>
        <p:txBody>
          <a:bodyPr wrap="none">
            <a:spAutoFit/>
          </a:bodyPr>
          <a:lstStyle/>
          <a:p>
            <a:r>
              <a:rPr lang="ro-RO" sz="2800" b="1" dirty="0" smtClean="0"/>
              <a:t>4. </a:t>
            </a:r>
            <a:r>
              <a:rPr lang="en-US" sz="2800" b="1" dirty="0" smtClean="0"/>
              <a:t>TORINO SOCIAL INNOVATION</a:t>
            </a:r>
            <a:r>
              <a:rPr lang="ro-RO" sz="2800" b="1" dirty="0" smtClean="0"/>
              <a:t> (IT)</a:t>
            </a:r>
            <a:endParaRPr lang="en-US" sz="2800" b="1" dirty="0"/>
          </a:p>
        </p:txBody>
      </p:sp>
      <p:sp>
        <p:nvSpPr>
          <p:cNvPr id="6" name="Rectangle 5"/>
          <p:cNvSpPr/>
          <p:nvPr/>
        </p:nvSpPr>
        <p:spPr>
          <a:xfrm>
            <a:off x="231354" y="1219200"/>
            <a:ext cx="5940846" cy="1754326"/>
          </a:xfrm>
          <a:prstGeom prst="rect">
            <a:avLst/>
          </a:prstGeom>
        </p:spPr>
        <p:txBody>
          <a:bodyPr wrap="square">
            <a:spAutoFit/>
          </a:bodyPr>
          <a:lstStyle/>
          <a:p>
            <a:pPr algn="just"/>
            <a:r>
              <a:rPr lang="ro-RO" b="1" dirty="0" smtClean="0"/>
              <a:t>Inovarea Socială </a:t>
            </a:r>
            <a:r>
              <a:rPr lang="en-US" b="1" dirty="0" smtClean="0"/>
              <a:t>Torino </a:t>
            </a:r>
            <a:r>
              <a:rPr lang="ro-RO" dirty="0" smtClean="0"/>
              <a:t>este o inițiativă a Primăriei din Torino </a:t>
            </a:r>
            <a:r>
              <a:rPr lang="ro-RO" dirty="0"/>
              <a:t>ș</a:t>
            </a:r>
            <a:r>
              <a:rPr lang="ro-RO" dirty="0" smtClean="0"/>
              <a:t>i reprezintă </a:t>
            </a:r>
            <a:r>
              <a:rPr lang="en-US" dirty="0" smtClean="0"/>
              <a:t>un </a:t>
            </a:r>
            <a:r>
              <a:rPr lang="en-US" dirty="0"/>
              <a:t>set de </a:t>
            </a:r>
            <a:r>
              <a:rPr lang="en-US" dirty="0" err="1"/>
              <a:t>strategii</a:t>
            </a:r>
            <a:r>
              <a:rPr lang="en-US" dirty="0"/>
              <a:t> </a:t>
            </a:r>
            <a:r>
              <a:rPr lang="en-US" dirty="0" err="1"/>
              <a:t>și</a:t>
            </a:r>
            <a:r>
              <a:rPr lang="en-US" dirty="0"/>
              <a:t> </a:t>
            </a:r>
            <a:r>
              <a:rPr lang="en-US" dirty="0" err="1"/>
              <a:t>instrumente</a:t>
            </a:r>
            <a:r>
              <a:rPr lang="en-US" dirty="0"/>
              <a:t> care </a:t>
            </a:r>
            <a:r>
              <a:rPr lang="en-US" dirty="0" err="1" smtClean="0"/>
              <a:t>susțin</a:t>
            </a:r>
            <a:r>
              <a:rPr lang="en-US" dirty="0" smtClean="0"/>
              <a:t> </a:t>
            </a:r>
            <a:r>
              <a:rPr lang="en-US" dirty="0" err="1" smtClean="0"/>
              <a:t>noil</a:t>
            </a:r>
            <a:r>
              <a:rPr lang="ro-RO" dirty="0" smtClean="0"/>
              <a:t>e</a:t>
            </a:r>
            <a:r>
              <a:rPr lang="en-US" dirty="0" smtClean="0"/>
              <a:t> </a:t>
            </a:r>
            <a:r>
              <a:rPr lang="en-US" dirty="0" err="1" smtClean="0"/>
              <a:t>întreprinderi</a:t>
            </a:r>
            <a:r>
              <a:rPr lang="en-US" dirty="0" smtClean="0"/>
              <a:t>, </a:t>
            </a:r>
            <a:r>
              <a:rPr lang="en-US" dirty="0" err="1"/>
              <a:t>în</a:t>
            </a:r>
            <a:r>
              <a:rPr lang="en-US" dirty="0"/>
              <a:t> special </a:t>
            </a:r>
            <a:r>
              <a:rPr lang="ro-RO" dirty="0" smtClean="0"/>
              <a:t> cele care</a:t>
            </a:r>
            <a:r>
              <a:rPr lang="en-US" dirty="0" smtClean="0"/>
              <a:t> </a:t>
            </a:r>
            <a:r>
              <a:rPr lang="en-US" dirty="0" err="1" smtClean="0"/>
              <a:t>răspund</a:t>
            </a:r>
            <a:r>
              <a:rPr lang="en-US" dirty="0" smtClean="0"/>
              <a:t> </a:t>
            </a:r>
            <a:r>
              <a:rPr lang="en-US" dirty="0" err="1"/>
              <a:t>nevoilor</a:t>
            </a:r>
            <a:r>
              <a:rPr lang="en-US" dirty="0"/>
              <a:t> </a:t>
            </a:r>
            <a:r>
              <a:rPr lang="en-US" dirty="0" err="1"/>
              <a:t>sociale</a:t>
            </a:r>
            <a:r>
              <a:rPr lang="en-US" dirty="0"/>
              <a:t> </a:t>
            </a:r>
            <a:r>
              <a:rPr lang="en-US" dirty="0" smtClean="0"/>
              <a:t>c</a:t>
            </a:r>
            <a:r>
              <a:rPr lang="ro-RO" dirty="0" smtClean="0"/>
              <a:t>e</a:t>
            </a:r>
            <a:r>
              <a:rPr lang="en-US" dirty="0" smtClean="0"/>
              <a:t> </a:t>
            </a:r>
            <a:r>
              <a:rPr lang="en-US" dirty="0" err="1"/>
              <a:t>apar</a:t>
            </a:r>
            <a:r>
              <a:rPr lang="en-US" dirty="0"/>
              <a:t> </a:t>
            </a:r>
            <a:r>
              <a:rPr lang="en-US" dirty="0" err="1"/>
              <a:t>în</a:t>
            </a:r>
            <a:r>
              <a:rPr lang="en-US" dirty="0"/>
              <a:t> </a:t>
            </a:r>
            <a:r>
              <a:rPr lang="en-US" dirty="0" err="1"/>
              <a:t>diferite</a:t>
            </a:r>
            <a:r>
              <a:rPr lang="en-US" dirty="0"/>
              <a:t> </a:t>
            </a:r>
            <a:r>
              <a:rPr lang="en-US" dirty="0" err="1" smtClean="0"/>
              <a:t>domenii</a:t>
            </a:r>
            <a:r>
              <a:rPr lang="ro-RO" dirty="0" smtClean="0"/>
              <a:t> precum: </a:t>
            </a:r>
            <a:r>
              <a:rPr lang="en-US" dirty="0" err="1" smtClean="0"/>
              <a:t>educați</a:t>
            </a:r>
            <a:r>
              <a:rPr lang="ro-RO" dirty="0" smtClean="0"/>
              <a:t>a</a:t>
            </a:r>
            <a:r>
              <a:rPr lang="en-US" dirty="0" smtClean="0"/>
              <a:t>, </a:t>
            </a:r>
            <a:r>
              <a:rPr lang="en-US" dirty="0" err="1"/>
              <a:t>ocuparea</a:t>
            </a:r>
            <a:r>
              <a:rPr lang="en-US" dirty="0"/>
              <a:t> </a:t>
            </a:r>
            <a:r>
              <a:rPr lang="en-US" dirty="0" err="1"/>
              <a:t>forței</a:t>
            </a:r>
            <a:r>
              <a:rPr lang="en-US" dirty="0"/>
              <a:t> de </a:t>
            </a:r>
            <a:r>
              <a:rPr lang="en-US" dirty="0" err="1"/>
              <a:t>muncă</a:t>
            </a:r>
            <a:r>
              <a:rPr lang="en-US" dirty="0"/>
              <a:t>, </a:t>
            </a:r>
            <a:r>
              <a:rPr lang="en-US" dirty="0" err="1" smtClean="0"/>
              <a:t>mobilitate</a:t>
            </a:r>
            <a:r>
              <a:rPr lang="ro-RO" dirty="0" smtClean="0"/>
              <a:t>a</a:t>
            </a:r>
            <a:r>
              <a:rPr lang="en-US" dirty="0" smtClean="0"/>
              <a:t>, </a:t>
            </a:r>
            <a:r>
              <a:rPr lang="en-US" dirty="0" err="1" smtClean="0"/>
              <a:t>sănătate</a:t>
            </a:r>
            <a:r>
              <a:rPr lang="ro-RO" dirty="0" smtClean="0"/>
              <a:t>a și </a:t>
            </a:r>
            <a:r>
              <a:rPr lang="en-US" dirty="0" err="1" smtClean="0"/>
              <a:t>incluziune</a:t>
            </a:r>
            <a:r>
              <a:rPr lang="ro-RO" dirty="0" smtClean="0"/>
              <a:t>a</a:t>
            </a:r>
            <a:r>
              <a:rPr lang="ro-RO" dirty="0"/>
              <a:t>.</a:t>
            </a:r>
            <a:endParaRPr lang="en-US" dirty="0"/>
          </a:p>
        </p:txBody>
      </p:sp>
      <p:sp>
        <p:nvSpPr>
          <p:cNvPr id="7" name="Rectangle 6"/>
          <p:cNvSpPr/>
          <p:nvPr/>
        </p:nvSpPr>
        <p:spPr>
          <a:xfrm>
            <a:off x="228600" y="2971800"/>
            <a:ext cx="8686800" cy="3492520"/>
          </a:xfrm>
          <a:prstGeom prst="rect">
            <a:avLst/>
          </a:prstGeom>
        </p:spPr>
        <p:txBody>
          <a:bodyPr wrap="square">
            <a:spAutoFit/>
          </a:bodyPr>
          <a:lstStyle/>
          <a:p>
            <a:pPr algn="just"/>
            <a:r>
              <a:rPr lang="en-US" dirty="0" err="1"/>
              <a:t>Inovarea</a:t>
            </a:r>
            <a:r>
              <a:rPr lang="en-US" dirty="0"/>
              <a:t> </a:t>
            </a:r>
            <a:r>
              <a:rPr lang="en-US" dirty="0" err="1" smtClean="0"/>
              <a:t>Socială</a:t>
            </a:r>
            <a:r>
              <a:rPr lang="ro-RO" dirty="0"/>
              <a:t> </a:t>
            </a:r>
            <a:r>
              <a:rPr lang="en-US" dirty="0" smtClean="0"/>
              <a:t>Torino </a:t>
            </a:r>
            <a:r>
              <a:rPr lang="ro-RO" dirty="0" err="1" smtClean="0"/>
              <a:t>spijină</a:t>
            </a:r>
            <a:r>
              <a:rPr lang="ro-RO" dirty="0" smtClean="0"/>
              <a:t> activitățile de</a:t>
            </a:r>
            <a:r>
              <a:rPr lang="en-US" dirty="0" smtClean="0"/>
              <a:t> </a:t>
            </a:r>
            <a:r>
              <a:rPr lang="en-US" dirty="0" err="1" smtClean="0"/>
              <a:t>evaluare</a:t>
            </a:r>
            <a:r>
              <a:rPr lang="ro-RO" dirty="0" smtClean="0"/>
              <a:t> </a:t>
            </a:r>
            <a:r>
              <a:rPr lang="en-US" dirty="0" smtClean="0"/>
              <a:t>a </a:t>
            </a:r>
            <a:r>
              <a:rPr lang="en-US" dirty="0" err="1"/>
              <a:t>fezabilității</a:t>
            </a:r>
            <a:r>
              <a:rPr lang="en-US" dirty="0"/>
              <a:t> </a:t>
            </a:r>
            <a:r>
              <a:rPr lang="en-US" dirty="0" err="1"/>
              <a:t>ideii</a:t>
            </a:r>
            <a:r>
              <a:rPr lang="en-US" dirty="0"/>
              <a:t> de </a:t>
            </a:r>
            <a:r>
              <a:rPr lang="en-US" dirty="0" err="1"/>
              <a:t>afaceri</a:t>
            </a:r>
            <a:r>
              <a:rPr lang="en-US" dirty="0"/>
              <a:t> </a:t>
            </a:r>
            <a:r>
              <a:rPr lang="en-US" dirty="0" err="1"/>
              <a:t>și</a:t>
            </a:r>
            <a:r>
              <a:rPr lang="en-US" dirty="0"/>
              <a:t> a </a:t>
            </a:r>
            <a:r>
              <a:rPr lang="en-US" dirty="0" err="1"/>
              <a:t>modelului</a:t>
            </a:r>
            <a:r>
              <a:rPr lang="en-US" dirty="0"/>
              <a:t> de </a:t>
            </a:r>
            <a:r>
              <a:rPr lang="en-US" dirty="0" err="1"/>
              <a:t>afaceri</a:t>
            </a:r>
            <a:r>
              <a:rPr lang="en-US" dirty="0"/>
              <a:t> </a:t>
            </a:r>
            <a:r>
              <a:rPr lang="en-US" dirty="0" err="1"/>
              <a:t>sociale</a:t>
            </a:r>
            <a:r>
              <a:rPr lang="en-US" dirty="0"/>
              <a:t>, </a:t>
            </a:r>
            <a:r>
              <a:rPr lang="en-US" dirty="0" err="1" smtClean="0"/>
              <a:t>aspecte</a:t>
            </a:r>
            <a:r>
              <a:rPr lang="en-US" dirty="0" smtClean="0"/>
              <a:t> </a:t>
            </a:r>
            <a:r>
              <a:rPr lang="en-US" dirty="0" err="1"/>
              <a:t>tehnologice</a:t>
            </a:r>
            <a:r>
              <a:rPr lang="en-US" dirty="0"/>
              <a:t>, </a:t>
            </a:r>
            <a:r>
              <a:rPr lang="en-US" dirty="0" err="1"/>
              <a:t>mediul</a:t>
            </a:r>
            <a:r>
              <a:rPr lang="en-US" dirty="0"/>
              <a:t> </a:t>
            </a:r>
            <a:r>
              <a:rPr lang="en-US" dirty="0" err="1" smtClean="0"/>
              <a:t>concurențial</a:t>
            </a:r>
            <a:r>
              <a:rPr lang="ro-RO" dirty="0" smtClean="0"/>
              <a:t>, </a:t>
            </a:r>
            <a:r>
              <a:rPr lang="en-US" dirty="0" err="1" smtClean="0"/>
              <a:t>structura</a:t>
            </a:r>
            <a:r>
              <a:rPr lang="en-US" dirty="0" smtClean="0"/>
              <a:t> </a:t>
            </a:r>
            <a:r>
              <a:rPr lang="en-US" dirty="0" err="1" smtClean="0"/>
              <a:t>costurilor</a:t>
            </a:r>
            <a:r>
              <a:rPr lang="en-US" dirty="0" smtClean="0"/>
              <a:t>/ </a:t>
            </a:r>
            <a:r>
              <a:rPr lang="en-US" dirty="0" err="1"/>
              <a:t>veniturilor</a:t>
            </a:r>
            <a:r>
              <a:rPr lang="en-US" dirty="0" smtClean="0"/>
              <a:t>,</a:t>
            </a:r>
            <a:r>
              <a:rPr lang="ro-RO" dirty="0" smtClean="0"/>
              <a:t> precum și etapele d</a:t>
            </a:r>
            <a:r>
              <a:rPr lang="en-US" dirty="0" smtClean="0"/>
              <a:t>e </a:t>
            </a:r>
            <a:r>
              <a:rPr lang="en-US" dirty="0" err="1"/>
              <a:t>testare</a:t>
            </a:r>
            <a:r>
              <a:rPr lang="en-US" dirty="0"/>
              <a:t> </a:t>
            </a:r>
            <a:r>
              <a:rPr lang="en-US" dirty="0" err="1"/>
              <a:t>și</a:t>
            </a:r>
            <a:r>
              <a:rPr lang="en-US" dirty="0"/>
              <a:t> </a:t>
            </a:r>
            <a:r>
              <a:rPr lang="en-US" dirty="0" err="1" smtClean="0"/>
              <a:t>comercializare</a:t>
            </a:r>
            <a:r>
              <a:rPr lang="ro-RO" dirty="0" smtClean="0"/>
              <a:t> </a:t>
            </a:r>
            <a:r>
              <a:rPr lang="en-US" dirty="0" smtClean="0"/>
              <a:t>a</a:t>
            </a:r>
            <a:r>
              <a:rPr lang="ro-RO" dirty="0" smtClean="0"/>
              <a:t> produselor</a:t>
            </a:r>
            <a:r>
              <a:rPr lang="en-US" dirty="0" smtClean="0"/>
              <a:t>. </a:t>
            </a:r>
            <a:endParaRPr lang="ro-RO" dirty="0" smtClean="0"/>
          </a:p>
          <a:p>
            <a:pPr algn="just"/>
            <a:endParaRPr lang="ro-RO" dirty="0" smtClean="0"/>
          </a:p>
          <a:p>
            <a:pPr algn="just"/>
            <a:r>
              <a:rPr lang="ro-RO" b="1" dirty="0" smtClean="0"/>
              <a:t>Principalele activități:</a:t>
            </a:r>
          </a:p>
          <a:p>
            <a:pPr marL="285750" indent="-285750" algn="just">
              <a:buFont typeface="Arial" panose="020B0604020202020204" pitchFamily="34" charset="0"/>
              <a:buChar char="•"/>
            </a:pPr>
            <a:r>
              <a:rPr lang="ro-RO" dirty="0" smtClean="0"/>
              <a:t>Activități </a:t>
            </a:r>
            <a:r>
              <a:rPr lang="en-US" dirty="0" smtClean="0"/>
              <a:t>de </a:t>
            </a:r>
            <a:r>
              <a:rPr lang="en-US" dirty="0" err="1"/>
              <a:t>sprijin</a:t>
            </a:r>
            <a:r>
              <a:rPr lang="en-US" dirty="0"/>
              <a:t> </a:t>
            </a:r>
            <a:r>
              <a:rPr lang="en-US" dirty="0" err="1"/>
              <a:t>pentru</a:t>
            </a:r>
            <a:r>
              <a:rPr lang="en-US" dirty="0"/>
              <a:t> </a:t>
            </a:r>
            <a:r>
              <a:rPr lang="en-US" dirty="0" err="1"/>
              <a:t>tinerii</a:t>
            </a:r>
            <a:r>
              <a:rPr lang="en-US" dirty="0"/>
              <a:t> care </a:t>
            </a:r>
            <a:r>
              <a:rPr lang="en-US" dirty="0" err="1"/>
              <a:t>doresc</a:t>
            </a:r>
            <a:r>
              <a:rPr lang="en-US" dirty="0"/>
              <a:t> </a:t>
            </a:r>
            <a:r>
              <a:rPr lang="en-US" dirty="0" err="1"/>
              <a:t>să</a:t>
            </a:r>
            <a:r>
              <a:rPr lang="en-US" dirty="0"/>
              <a:t> </a:t>
            </a:r>
            <a:r>
              <a:rPr lang="en-US" dirty="0" err="1" smtClean="0"/>
              <a:t>aplice</a:t>
            </a:r>
            <a:r>
              <a:rPr lang="en-US" dirty="0" smtClean="0"/>
              <a:t> </a:t>
            </a:r>
            <a:r>
              <a:rPr lang="ro-RO" dirty="0" smtClean="0"/>
              <a:t>în cadrul Apelului de proiecte</a:t>
            </a:r>
            <a:r>
              <a:rPr lang="en-US" dirty="0" smtClean="0"/>
              <a:t> </a:t>
            </a:r>
            <a:r>
              <a:rPr lang="en-US" dirty="0"/>
              <a:t>"</a:t>
            </a:r>
            <a:r>
              <a:rPr lang="en-US" dirty="0" err="1"/>
              <a:t>Orașe</a:t>
            </a:r>
            <a:r>
              <a:rPr lang="en-US" dirty="0"/>
              <a:t> </a:t>
            </a:r>
            <a:r>
              <a:rPr lang="en-US" dirty="0" err="1"/>
              <a:t>inteligente</a:t>
            </a:r>
            <a:r>
              <a:rPr lang="en-US" dirty="0"/>
              <a:t> </a:t>
            </a:r>
            <a:r>
              <a:rPr lang="en-US" dirty="0" err="1"/>
              <a:t>și</a:t>
            </a:r>
            <a:r>
              <a:rPr lang="en-US" dirty="0"/>
              <a:t> </a:t>
            </a:r>
            <a:r>
              <a:rPr lang="en-US" dirty="0" err="1"/>
              <a:t>comunitare</a:t>
            </a:r>
            <a:r>
              <a:rPr lang="en-US" dirty="0"/>
              <a:t> </a:t>
            </a:r>
            <a:r>
              <a:rPr lang="en-US" dirty="0" err="1"/>
              <a:t>și</a:t>
            </a:r>
            <a:r>
              <a:rPr lang="en-US" dirty="0"/>
              <a:t> </a:t>
            </a:r>
            <a:r>
              <a:rPr lang="ro-RO" dirty="0" smtClean="0"/>
              <a:t>Inovare Socială</a:t>
            </a:r>
            <a:r>
              <a:rPr lang="en-US" dirty="0" smtClean="0"/>
              <a:t>", </a:t>
            </a:r>
            <a:r>
              <a:rPr lang="ro-RO" dirty="0" smtClean="0"/>
              <a:t>finanțat </a:t>
            </a:r>
            <a:r>
              <a:rPr lang="en-US" dirty="0" smtClean="0"/>
              <a:t>de </a:t>
            </a:r>
            <a:r>
              <a:rPr lang="en-US" dirty="0" err="1"/>
              <a:t>Ministerul</a:t>
            </a:r>
            <a:r>
              <a:rPr lang="en-US" dirty="0"/>
              <a:t> </a:t>
            </a:r>
            <a:r>
              <a:rPr lang="en-US" dirty="0" err="1" smtClean="0"/>
              <a:t>Educației</a:t>
            </a:r>
            <a:r>
              <a:rPr lang="en-US" dirty="0"/>
              <a:t>, </a:t>
            </a:r>
            <a:r>
              <a:rPr lang="en-US" dirty="0" err="1"/>
              <a:t>Universității</a:t>
            </a:r>
            <a:r>
              <a:rPr lang="en-US" dirty="0"/>
              <a:t> </a:t>
            </a:r>
            <a:r>
              <a:rPr lang="en-US" dirty="0" err="1"/>
              <a:t>și</a:t>
            </a:r>
            <a:r>
              <a:rPr lang="en-US" dirty="0"/>
              <a:t> </a:t>
            </a:r>
            <a:r>
              <a:rPr lang="en-US" dirty="0" err="1"/>
              <a:t>Cercetării</a:t>
            </a:r>
            <a:r>
              <a:rPr lang="en-US" dirty="0"/>
              <a:t> (MIUR</a:t>
            </a:r>
            <a:r>
              <a:rPr lang="en-US" dirty="0" smtClean="0"/>
              <a:t>)</a:t>
            </a:r>
            <a:r>
              <a:rPr lang="ro-RO" dirty="0" smtClean="0"/>
              <a:t> din Italia</a:t>
            </a:r>
            <a:r>
              <a:rPr lang="en-US" dirty="0" smtClean="0"/>
              <a:t>. </a:t>
            </a:r>
            <a:endParaRPr lang="ro-RO" dirty="0" smtClean="0"/>
          </a:p>
          <a:p>
            <a:pPr marL="285750" indent="-285750" algn="just">
              <a:buFont typeface="Arial" panose="020B0604020202020204" pitchFamily="34" charset="0"/>
              <a:buChar char="•"/>
            </a:pPr>
            <a:r>
              <a:rPr lang="ro-RO" dirty="0" smtClean="0"/>
              <a:t>Acțiuni </a:t>
            </a:r>
            <a:r>
              <a:rPr lang="en-US" dirty="0" smtClean="0"/>
              <a:t>care </a:t>
            </a:r>
            <a:r>
              <a:rPr lang="en-US" dirty="0"/>
              <a:t>au ca </a:t>
            </a:r>
            <a:r>
              <a:rPr lang="en-US" dirty="0" err="1"/>
              <a:t>scop</a:t>
            </a:r>
            <a:r>
              <a:rPr lang="en-US" dirty="0"/>
              <a:t> </a:t>
            </a:r>
            <a:r>
              <a:rPr lang="en-US" dirty="0" err="1"/>
              <a:t>răspândirea</a:t>
            </a:r>
            <a:r>
              <a:rPr lang="en-US" dirty="0"/>
              <a:t> </a:t>
            </a:r>
            <a:r>
              <a:rPr lang="en-US" dirty="0" err="1"/>
              <a:t>culturii</a:t>
            </a:r>
            <a:r>
              <a:rPr lang="en-US" dirty="0"/>
              <a:t> </a:t>
            </a:r>
            <a:r>
              <a:rPr lang="en-US" dirty="0" err="1"/>
              <a:t>inovării</a:t>
            </a:r>
            <a:r>
              <a:rPr lang="en-US" dirty="0"/>
              <a:t> </a:t>
            </a:r>
            <a:r>
              <a:rPr lang="en-US" dirty="0" err="1"/>
              <a:t>sociale</a:t>
            </a:r>
            <a:r>
              <a:rPr lang="en-US" dirty="0"/>
              <a:t> </a:t>
            </a:r>
            <a:r>
              <a:rPr lang="en-US" dirty="0" err="1"/>
              <a:t>în</a:t>
            </a:r>
            <a:r>
              <a:rPr lang="en-US" dirty="0"/>
              <a:t> </a:t>
            </a:r>
            <a:r>
              <a:rPr lang="en-US" dirty="0" err="1"/>
              <a:t>rândul</a:t>
            </a:r>
            <a:r>
              <a:rPr lang="en-US" dirty="0"/>
              <a:t> </a:t>
            </a:r>
            <a:r>
              <a:rPr lang="en-US" dirty="0" err="1"/>
              <a:t>tinerilor</a:t>
            </a:r>
            <a:r>
              <a:rPr lang="en-US" dirty="0"/>
              <a:t> </a:t>
            </a:r>
            <a:r>
              <a:rPr lang="ro-RO" dirty="0" smtClean="0"/>
              <a:t>prin intermediul inițiativei </a:t>
            </a:r>
            <a:r>
              <a:rPr lang="en-US" dirty="0" smtClean="0"/>
              <a:t>„</a:t>
            </a:r>
            <a:r>
              <a:rPr lang="ro-RO" dirty="0" smtClean="0"/>
              <a:t>Tineretul și Inovarea Socială</a:t>
            </a:r>
            <a:r>
              <a:rPr lang="en-US" dirty="0" smtClean="0"/>
              <a:t>", </a:t>
            </a:r>
            <a:r>
              <a:rPr lang="en-US" dirty="0"/>
              <a:t>care </a:t>
            </a:r>
            <a:r>
              <a:rPr lang="en-US" dirty="0" err="1" smtClean="0"/>
              <a:t>oferă</a:t>
            </a:r>
            <a:r>
              <a:rPr lang="en-US" dirty="0" smtClean="0"/>
              <a:t> </a:t>
            </a:r>
            <a:r>
              <a:rPr lang="en-US" dirty="0" err="1"/>
              <a:t>consultanță</a:t>
            </a:r>
            <a:r>
              <a:rPr lang="en-US" dirty="0"/>
              <a:t> </a:t>
            </a:r>
            <a:r>
              <a:rPr lang="en-US" dirty="0" err="1"/>
              <a:t>pentru</a:t>
            </a:r>
            <a:r>
              <a:rPr lang="en-US" dirty="0"/>
              <a:t> </a:t>
            </a:r>
            <a:r>
              <a:rPr lang="en-US" dirty="0" err="1"/>
              <a:t>dezvoltarea</a:t>
            </a:r>
            <a:r>
              <a:rPr lang="en-US" dirty="0"/>
              <a:t> </a:t>
            </a:r>
            <a:r>
              <a:rPr lang="ro-RO" dirty="0" smtClean="0"/>
              <a:t>f</a:t>
            </a:r>
            <a:r>
              <a:rPr lang="en-US" dirty="0" err="1" smtClean="0"/>
              <a:t>ezabilit</a:t>
            </a:r>
            <a:r>
              <a:rPr lang="ro-RO" dirty="0" err="1" smtClean="0"/>
              <a:t>ății</a:t>
            </a:r>
            <a:r>
              <a:rPr lang="ro-RO" dirty="0" smtClean="0"/>
              <a:t> </a:t>
            </a:r>
            <a:r>
              <a:rPr lang="en-US" dirty="0" err="1" smtClean="0"/>
              <a:t>tehnic</a:t>
            </a:r>
            <a:r>
              <a:rPr lang="ro-RO" dirty="0" smtClean="0"/>
              <a:t>e</a:t>
            </a:r>
            <a:r>
              <a:rPr lang="en-US" dirty="0" smtClean="0"/>
              <a:t>, economic</a:t>
            </a:r>
            <a:r>
              <a:rPr lang="ro-RO" dirty="0" smtClean="0"/>
              <a:t>e</a:t>
            </a:r>
            <a:r>
              <a:rPr lang="en-US" dirty="0" smtClean="0"/>
              <a:t> </a:t>
            </a:r>
            <a:r>
              <a:rPr lang="en-US" dirty="0" err="1"/>
              <a:t>și</a:t>
            </a:r>
            <a:r>
              <a:rPr lang="en-US" dirty="0"/>
              <a:t> </a:t>
            </a:r>
            <a:r>
              <a:rPr lang="en-US" dirty="0" err="1" smtClean="0"/>
              <a:t>financiar</a:t>
            </a:r>
            <a:r>
              <a:rPr lang="ro-RO" dirty="0" smtClean="0"/>
              <a:t>e</a:t>
            </a:r>
            <a:r>
              <a:rPr lang="en-US" dirty="0" smtClean="0"/>
              <a:t> </a:t>
            </a:r>
            <a:r>
              <a:rPr lang="en-US" dirty="0"/>
              <a:t>a </a:t>
            </a:r>
            <a:r>
              <a:rPr lang="en-US" dirty="0" err="1"/>
              <a:t>proiectului</a:t>
            </a:r>
            <a:r>
              <a:rPr lang="en-US" dirty="0"/>
              <a:t> </a:t>
            </a:r>
            <a:r>
              <a:rPr lang="en-US" dirty="0" err="1"/>
              <a:t>și</a:t>
            </a:r>
            <a:r>
              <a:rPr lang="en-US" dirty="0"/>
              <a:t> a </a:t>
            </a:r>
            <a:r>
              <a:rPr lang="en-US" dirty="0" err="1"/>
              <a:t>măsurilor</a:t>
            </a:r>
            <a:r>
              <a:rPr lang="en-US" dirty="0"/>
              <a:t> de </a:t>
            </a:r>
            <a:r>
              <a:rPr lang="en-US" dirty="0" err="1"/>
              <a:t>sprijin</a:t>
            </a:r>
            <a:r>
              <a:rPr lang="en-US" dirty="0"/>
              <a:t> </a:t>
            </a:r>
            <a:r>
              <a:rPr lang="en-US" dirty="0" err="1" smtClean="0"/>
              <a:t>financiar</a:t>
            </a:r>
            <a:r>
              <a:rPr lang="ro-RO" dirty="0" smtClean="0"/>
              <a:t>.</a:t>
            </a:r>
            <a:endParaRPr lang="en-US" dirty="0"/>
          </a:p>
        </p:txBody>
      </p:sp>
    </p:spTree>
    <p:extLst>
      <p:ext uri="{BB962C8B-B14F-4D97-AF65-F5344CB8AC3E}">
        <p14:creationId xmlns:p14="http://schemas.microsoft.com/office/powerpoint/2010/main" xmlns="" val="142315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867400"/>
          </a:xfrm>
        </p:spPr>
        <p:txBody>
          <a:bodyPr>
            <a:normAutofit fontScale="85000" lnSpcReduction="20000"/>
          </a:bodyPr>
          <a:lstStyle/>
          <a:p>
            <a:pPr marL="0" indent="0" algn="ctr">
              <a:buNone/>
            </a:pPr>
            <a:r>
              <a:rPr lang="ro-RO" sz="3400" b="1" dirty="0" smtClean="0"/>
              <a:t>5. </a:t>
            </a:r>
            <a:r>
              <a:rPr lang="ro-RO" sz="3300" b="1" dirty="0" smtClean="0"/>
              <a:t>GRENOBLE – FRANCE</a:t>
            </a:r>
            <a:r>
              <a:rPr lang="en-US" sz="3300" b="1" dirty="0" smtClean="0"/>
              <a:t>’S SMART VALLEY</a:t>
            </a:r>
            <a:r>
              <a:rPr lang="ro-RO" sz="3300" b="1" dirty="0" smtClean="0"/>
              <a:t> (FR)</a:t>
            </a:r>
          </a:p>
          <a:p>
            <a:pPr marL="0" indent="0" algn="just">
              <a:buNone/>
            </a:pPr>
            <a:endParaRPr lang="ro-RO" sz="2000" dirty="0"/>
          </a:p>
          <a:p>
            <a:pPr marL="0" indent="0" algn="just">
              <a:buNone/>
            </a:pPr>
            <a:r>
              <a:rPr lang="ro-RO" sz="2100" b="1" dirty="0" smtClean="0"/>
              <a:t>Centrul de Specializare Inteligentă </a:t>
            </a:r>
            <a:r>
              <a:rPr lang="ro-RO" sz="2100" b="1" dirty="0" err="1" smtClean="0"/>
              <a:t>Grenoble-Isère</a:t>
            </a:r>
            <a:r>
              <a:rPr lang="ro-RO" sz="2100" dirty="0" smtClean="0"/>
              <a:t> </a:t>
            </a:r>
            <a:r>
              <a:rPr lang="ro-RO" sz="2100" dirty="0"/>
              <a:t>a dezvoltat în ultimii zece ani, în sud-estul </a:t>
            </a:r>
            <a:r>
              <a:rPr lang="ro-RO" sz="2100" dirty="0" smtClean="0"/>
              <a:t>Franței, Servicii de </a:t>
            </a:r>
            <a:r>
              <a:rPr lang="ro-RO" sz="2100" dirty="0"/>
              <a:t>Specializare </a:t>
            </a:r>
            <a:r>
              <a:rPr lang="ro-RO" sz="2100" dirty="0" smtClean="0"/>
              <a:t>Inteligentă care au la bază trei </a:t>
            </a:r>
            <a:r>
              <a:rPr lang="ro-RO" sz="2100" dirty="0"/>
              <a:t>sectoare </a:t>
            </a:r>
            <a:r>
              <a:rPr lang="ro-RO" sz="2100" dirty="0" smtClean="0"/>
              <a:t>tehnologice:   TIC,   Nanotehnologii și Biotehnologii. Această </a:t>
            </a:r>
            <a:r>
              <a:rPr lang="ro-RO" sz="2100" dirty="0"/>
              <a:t>strategie </a:t>
            </a:r>
            <a:r>
              <a:rPr lang="ro-RO" sz="2100" dirty="0" smtClean="0"/>
              <a:t>a </a:t>
            </a:r>
            <a:r>
              <a:rPr lang="ro-RO" sz="2100" dirty="0"/>
              <a:t>fost susținută pe termen lung de către administrația locală, mediul academic și sectorul </a:t>
            </a:r>
            <a:r>
              <a:rPr lang="ro-RO" sz="2100" dirty="0" smtClean="0"/>
              <a:t>privat. Un exemplu elocvent este conceptul Triplu </a:t>
            </a:r>
            <a:r>
              <a:rPr lang="ro-RO" sz="2100" dirty="0" err="1" smtClean="0"/>
              <a:t>Helix</a:t>
            </a:r>
            <a:r>
              <a:rPr lang="ro-RO" sz="2100" dirty="0"/>
              <a:t>. </a:t>
            </a:r>
            <a:endParaRPr lang="ro-RO" sz="2100" dirty="0" smtClean="0"/>
          </a:p>
          <a:p>
            <a:pPr marL="0" indent="0" algn="just">
              <a:buNone/>
            </a:pPr>
            <a:r>
              <a:rPr lang="ro-RO" sz="2100" b="1" dirty="0" smtClean="0"/>
              <a:t>Principalele activități:</a:t>
            </a:r>
            <a:endParaRPr lang="ro-RO" sz="2100" b="1" dirty="0"/>
          </a:p>
          <a:p>
            <a:pPr algn="just"/>
            <a:r>
              <a:rPr lang="ro-RO" sz="2100" dirty="0"/>
              <a:t>E</a:t>
            </a:r>
            <a:r>
              <a:rPr lang="ro-RO" sz="2100" dirty="0" smtClean="0"/>
              <a:t>cosistem care a </a:t>
            </a:r>
            <a:r>
              <a:rPr lang="ro-RO" sz="2100" dirty="0"/>
              <a:t>declanșat o rețea de centre internaționale de excelență, inclusiv în știință și parcuri tehnologice, </a:t>
            </a:r>
            <a:r>
              <a:rPr lang="ro-RO" sz="2100" dirty="0" smtClean="0"/>
              <a:t>campusuri </a:t>
            </a:r>
            <a:r>
              <a:rPr lang="ro-RO" sz="2100" dirty="0"/>
              <a:t>și grupuri. </a:t>
            </a:r>
            <a:endParaRPr lang="ro-RO" sz="2100" dirty="0" smtClean="0"/>
          </a:p>
          <a:p>
            <a:pPr algn="just"/>
            <a:r>
              <a:rPr lang="ro-RO" sz="2100" dirty="0" smtClean="0"/>
              <a:t>Servicii </a:t>
            </a:r>
            <a:r>
              <a:rPr lang="ro-RO" sz="2100" dirty="0"/>
              <a:t>și </a:t>
            </a:r>
            <a:r>
              <a:rPr lang="ro-RO" sz="2100" dirty="0" smtClean="0"/>
              <a:t>facilități </a:t>
            </a:r>
            <a:r>
              <a:rPr lang="ro-RO" sz="2100" dirty="0"/>
              <a:t>speciale pentru </a:t>
            </a:r>
            <a:r>
              <a:rPr lang="pt-BR" sz="2100" dirty="0" smtClean="0"/>
              <a:t>a </a:t>
            </a:r>
            <a:r>
              <a:rPr lang="pt-BR" sz="2100" dirty="0"/>
              <a:t>atrage resurse umane cu înaltă calificare</a:t>
            </a:r>
            <a:r>
              <a:rPr lang="ro-RO" sz="2100" dirty="0" smtClean="0"/>
              <a:t>. </a:t>
            </a:r>
          </a:p>
          <a:p>
            <a:pPr algn="just"/>
            <a:r>
              <a:rPr lang="ro-RO" sz="2100" dirty="0" smtClean="0"/>
              <a:t>Cooperarea </a:t>
            </a:r>
            <a:r>
              <a:rPr lang="ro-RO" sz="2100" dirty="0"/>
              <a:t>între centrele academice și de cercetare și </a:t>
            </a:r>
            <a:r>
              <a:rPr lang="ro-RO" sz="2100" dirty="0" smtClean="0"/>
              <a:t>companiile </a:t>
            </a:r>
            <a:r>
              <a:rPr lang="ro-RO" sz="2100" dirty="0"/>
              <a:t>private </a:t>
            </a:r>
            <a:r>
              <a:rPr lang="ro-RO" sz="2100" dirty="0" smtClean="0"/>
              <a:t>a reprezentat o </a:t>
            </a:r>
            <a:r>
              <a:rPr lang="ro-RO" sz="2100" dirty="0"/>
              <a:t>problemă-cheie pentru dezvoltarea regiunii, </a:t>
            </a:r>
            <a:r>
              <a:rPr lang="ro-RO" sz="2100" dirty="0" smtClean="0"/>
              <a:t>realizând în acest mod o cooperare </a:t>
            </a:r>
            <a:r>
              <a:rPr lang="ro-RO" sz="2100" dirty="0"/>
              <a:t>europeană </a:t>
            </a:r>
            <a:r>
              <a:rPr lang="ro-RO" sz="2100" dirty="0" smtClean="0"/>
              <a:t>strânsă cu </a:t>
            </a:r>
            <a:r>
              <a:rPr lang="ro-RO" sz="2100" dirty="0"/>
              <a:t>alte </a:t>
            </a:r>
            <a:r>
              <a:rPr lang="ro-RO" sz="2100" dirty="0" smtClean="0"/>
              <a:t>regiuni precum: clusterele Silicon </a:t>
            </a:r>
            <a:r>
              <a:rPr lang="ro-RO" sz="2100" dirty="0"/>
              <a:t>Saxonia și Grenoble </a:t>
            </a:r>
            <a:r>
              <a:rPr lang="ro-RO" sz="2100" dirty="0" smtClean="0"/>
              <a:t>care </a:t>
            </a:r>
            <a:r>
              <a:rPr lang="ro-RO" sz="2100" dirty="0"/>
              <a:t>acum este </a:t>
            </a:r>
            <a:r>
              <a:rPr lang="ro-RO" sz="2100" dirty="0" smtClean="0"/>
              <a:t>partener </a:t>
            </a:r>
            <a:r>
              <a:rPr lang="ro-RO" sz="2100" dirty="0"/>
              <a:t>în </a:t>
            </a:r>
            <a:r>
              <a:rPr lang="ro-RO" sz="2100" dirty="0" smtClean="0"/>
              <a:t>cadrul proiectului </a:t>
            </a:r>
            <a:r>
              <a:rPr lang="ro-RO" sz="2100" dirty="0"/>
              <a:t>european Silicon Europa, </a:t>
            </a:r>
            <a:r>
              <a:rPr lang="ro-RO" sz="2100" dirty="0" smtClean="0"/>
              <a:t>promovând colaborarea </a:t>
            </a:r>
            <a:r>
              <a:rPr lang="ro-RO" sz="2100" dirty="0"/>
              <a:t>între 4 clustere majore </a:t>
            </a:r>
            <a:r>
              <a:rPr lang="ro-RO" sz="2100" dirty="0" smtClean="0"/>
              <a:t>ce vizează microelectronica în </a:t>
            </a:r>
            <a:r>
              <a:rPr lang="ro-RO" sz="2100" dirty="0"/>
              <a:t>Europa: Silicon Saxonia (Dresda), </a:t>
            </a:r>
            <a:r>
              <a:rPr lang="ro-RO" sz="2100" dirty="0" smtClean="0"/>
              <a:t>Punctul unu </a:t>
            </a:r>
            <a:r>
              <a:rPr lang="ro-RO" sz="2100" dirty="0"/>
              <a:t>(Olanda), DSP Valley (Belgia) și </a:t>
            </a:r>
            <a:r>
              <a:rPr lang="ro-RO" sz="2100" dirty="0" err="1"/>
              <a:t>Minalogic</a:t>
            </a:r>
            <a:r>
              <a:rPr lang="ro-RO" sz="2100" dirty="0"/>
              <a:t> (Grenoble). </a:t>
            </a:r>
            <a:endParaRPr lang="ro-RO" sz="2100" dirty="0" smtClean="0"/>
          </a:p>
          <a:p>
            <a:pPr marL="0" indent="0" algn="just">
              <a:buNone/>
            </a:pPr>
            <a:r>
              <a:rPr lang="ro-RO" sz="2100" dirty="0" smtClean="0"/>
              <a:t>În cadrul clusterului </a:t>
            </a:r>
            <a:r>
              <a:rPr lang="ro-RO" sz="2100" dirty="0" err="1" smtClean="0"/>
              <a:t>Grenoble-Isère</a:t>
            </a:r>
            <a:r>
              <a:rPr lang="ro-RO" sz="2100" dirty="0" smtClean="0"/>
              <a:t> au fost create:</a:t>
            </a:r>
          </a:p>
          <a:p>
            <a:pPr algn="just"/>
            <a:r>
              <a:rPr lang="ro-RO" sz="2100" dirty="0" smtClean="0"/>
              <a:t>39.500 </a:t>
            </a:r>
            <a:r>
              <a:rPr lang="ro-RO" sz="2100" dirty="0"/>
              <a:t>de locuri de muncă în </a:t>
            </a:r>
            <a:r>
              <a:rPr lang="ro-RO" sz="2100" dirty="0" smtClean="0"/>
              <a:t>TIC;</a:t>
            </a:r>
          </a:p>
          <a:p>
            <a:pPr algn="just"/>
            <a:r>
              <a:rPr lang="ro-RO" sz="2100" dirty="0" smtClean="0"/>
              <a:t>10.000 de </a:t>
            </a:r>
            <a:r>
              <a:rPr lang="ro-RO" sz="2100" dirty="0"/>
              <a:t>locuri de muncă  în tehnologii medicale și de îngrijire a </a:t>
            </a:r>
            <a:r>
              <a:rPr lang="ro-RO" sz="2100" dirty="0" smtClean="0"/>
              <a:t>sănătății; </a:t>
            </a:r>
            <a:endParaRPr lang="ro-RO" sz="2100" dirty="0"/>
          </a:p>
          <a:p>
            <a:pPr algn="just"/>
            <a:r>
              <a:rPr lang="ro-RO" sz="2100" dirty="0"/>
              <a:t>peste 12.000 </a:t>
            </a:r>
            <a:r>
              <a:rPr lang="ro-RO" sz="2100" dirty="0" smtClean="0"/>
              <a:t>de locuri </a:t>
            </a:r>
            <a:r>
              <a:rPr lang="ro-RO" sz="2100" dirty="0"/>
              <a:t>de muncă </a:t>
            </a:r>
            <a:r>
              <a:rPr lang="ro-RO" sz="2100" dirty="0" smtClean="0"/>
              <a:t>în noi tehnologii </a:t>
            </a:r>
            <a:r>
              <a:rPr lang="ro-RO" sz="2100" dirty="0"/>
              <a:t>energetice și tehnologii </a:t>
            </a:r>
            <a:r>
              <a:rPr lang="ro-RO" sz="2100" dirty="0" smtClean="0"/>
              <a:t>ecologice.</a:t>
            </a:r>
            <a:endParaRPr lang="en-US" sz="2100" dirty="0"/>
          </a:p>
        </p:txBody>
      </p:sp>
    </p:spTree>
    <p:extLst>
      <p:ext uri="{BB962C8B-B14F-4D97-AF65-F5344CB8AC3E}">
        <p14:creationId xmlns:p14="http://schemas.microsoft.com/office/powerpoint/2010/main" xmlns="" val="3926634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029200"/>
          </a:xfrm>
        </p:spPr>
        <p:txBody>
          <a:bodyPr>
            <a:normAutofit/>
          </a:bodyPr>
          <a:lstStyle/>
          <a:p>
            <a:pPr marL="0" indent="0" algn="ctr">
              <a:buNone/>
            </a:pPr>
            <a:r>
              <a:rPr lang="ro-RO" sz="2800" b="1" dirty="0"/>
              <a:t>6</a:t>
            </a:r>
            <a:r>
              <a:rPr lang="ro-RO" sz="2800" b="1" dirty="0" smtClean="0"/>
              <a:t>. THE RUBICON CENTRE (IE)</a:t>
            </a:r>
            <a:endParaRPr lang="en-US" sz="2800" b="1" dirty="0"/>
          </a:p>
        </p:txBody>
      </p:sp>
      <p:pic>
        <p:nvPicPr>
          <p:cNvPr id="4" name="Picture 3"/>
          <p:cNvPicPr>
            <a:picLocks noChangeAspect="1"/>
          </p:cNvPicPr>
          <p:nvPr/>
        </p:nvPicPr>
        <p:blipFill>
          <a:blip r:embed="rId2" cstate="print"/>
          <a:stretch>
            <a:fillRect/>
          </a:stretch>
        </p:blipFill>
        <p:spPr>
          <a:xfrm>
            <a:off x="5181600" y="1691779"/>
            <a:ext cx="3352800" cy="2270621"/>
          </a:xfrm>
          <a:prstGeom prst="rect">
            <a:avLst/>
          </a:prstGeom>
        </p:spPr>
      </p:pic>
      <p:sp>
        <p:nvSpPr>
          <p:cNvPr id="5" name="Rectangle 4"/>
          <p:cNvSpPr/>
          <p:nvPr/>
        </p:nvSpPr>
        <p:spPr>
          <a:xfrm>
            <a:off x="457200" y="1328678"/>
            <a:ext cx="4134080" cy="2862322"/>
          </a:xfrm>
          <a:prstGeom prst="rect">
            <a:avLst/>
          </a:prstGeom>
        </p:spPr>
        <p:txBody>
          <a:bodyPr wrap="square">
            <a:spAutoFit/>
          </a:bodyPr>
          <a:lstStyle/>
          <a:p>
            <a:pPr algn="just"/>
            <a:r>
              <a:rPr lang="en-US" b="1" dirty="0" err="1"/>
              <a:t>Centrul</a:t>
            </a:r>
            <a:r>
              <a:rPr lang="en-US" b="1" dirty="0"/>
              <a:t> </a:t>
            </a:r>
            <a:r>
              <a:rPr lang="en-US" b="1" dirty="0" smtClean="0"/>
              <a:t>Rubicon</a:t>
            </a:r>
            <a:r>
              <a:rPr lang="ro-RO" b="1" dirty="0" smtClean="0"/>
              <a:t> </a:t>
            </a:r>
            <a:r>
              <a:rPr lang="en-US" dirty="0" err="1" smtClean="0"/>
              <a:t>este</a:t>
            </a:r>
            <a:r>
              <a:rPr lang="en-US" dirty="0" smtClean="0"/>
              <a:t> </a:t>
            </a:r>
            <a:r>
              <a:rPr lang="en-US" dirty="0" err="1"/>
              <a:t>cel</a:t>
            </a:r>
            <a:r>
              <a:rPr lang="en-US" dirty="0"/>
              <a:t> </a:t>
            </a:r>
            <a:r>
              <a:rPr lang="en-US" dirty="0" err="1"/>
              <a:t>mai</a:t>
            </a:r>
            <a:r>
              <a:rPr lang="en-US" dirty="0"/>
              <a:t> mare </a:t>
            </a:r>
            <a:r>
              <a:rPr lang="en-US" dirty="0" smtClean="0"/>
              <a:t>incubator</a:t>
            </a:r>
            <a:r>
              <a:rPr lang="ro-RO" dirty="0" smtClean="0"/>
              <a:t> de afaceri </a:t>
            </a:r>
            <a:r>
              <a:rPr lang="en-US" dirty="0" smtClean="0"/>
              <a:t>din </a:t>
            </a:r>
            <a:r>
              <a:rPr lang="en-US" dirty="0" err="1"/>
              <a:t>Irlanda</a:t>
            </a:r>
            <a:r>
              <a:rPr lang="en-US" dirty="0"/>
              <a:t>. </a:t>
            </a:r>
            <a:r>
              <a:rPr lang="en-US" dirty="0" err="1"/>
              <a:t>Centrul</a:t>
            </a:r>
            <a:r>
              <a:rPr lang="en-US" dirty="0"/>
              <a:t> a </a:t>
            </a:r>
            <a:r>
              <a:rPr lang="en-US" dirty="0" err="1"/>
              <a:t>fost</a:t>
            </a:r>
            <a:r>
              <a:rPr lang="en-US" dirty="0"/>
              <a:t> </a:t>
            </a:r>
            <a:r>
              <a:rPr lang="en-US" dirty="0" err="1"/>
              <a:t>înființat</a:t>
            </a:r>
            <a:r>
              <a:rPr lang="en-US" dirty="0"/>
              <a:t> de </a:t>
            </a:r>
            <a:r>
              <a:rPr lang="en-US" dirty="0" err="1"/>
              <a:t>către</a:t>
            </a:r>
            <a:r>
              <a:rPr lang="en-US" dirty="0"/>
              <a:t> </a:t>
            </a:r>
            <a:r>
              <a:rPr lang="en-US" dirty="0" err="1"/>
              <a:t>Institutul</a:t>
            </a:r>
            <a:r>
              <a:rPr lang="en-US" dirty="0"/>
              <a:t> </a:t>
            </a:r>
            <a:r>
              <a:rPr lang="en-US" dirty="0" err="1"/>
              <a:t>Tehnologic</a:t>
            </a:r>
            <a:r>
              <a:rPr lang="en-US" dirty="0"/>
              <a:t> </a:t>
            </a:r>
            <a:r>
              <a:rPr lang="en-US" dirty="0" smtClean="0"/>
              <a:t>Cork</a:t>
            </a:r>
            <a:r>
              <a:rPr lang="ro-RO" dirty="0" smtClean="0"/>
              <a:t> din Irlanda în ianuarie 2006.</a:t>
            </a:r>
          </a:p>
          <a:p>
            <a:pPr algn="just"/>
            <a:endParaRPr lang="ro-RO" dirty="0" smtClean="0"/>
          </a:p>
          <a:p>
            <a:pPr algn="just"/>
            <a:r>
              <a:rPr lang="en-US" b="1" dirty="0" err="1"/>
              <a:t>Scopul</a:t>
            </a:r>
            <a:r>
              <a:rPr lang="en-US" dirty="0"/>
              <a:t> </a:t>
            </a:r>
            <a:r>
              <a:rPr lang="en-US" dirty="0" err="1"/>
              <a:t>acestei</a:t>
            </a:r>
            <a:r>
              <a:rPr lang="en-US" dirty="0"/>
              <a:t> </a:t>
            </a:r>
            <a:r>
              <a:rPr lang="en-US" dirty="0" err="1"/>
              <a:t>institutii</a:t>
            </a:r>
            <a:r>
              <a:rPr lang="en-US" dirty="0"/>
              <a:t> </a:t>
            </a:r>
            <a:r>
              <a:rPr lang="en-US" dirty="0" err="1"/>
              <a:t>este</a:t>
            </a:r>
            <a:r>
              <a:rPr lang="en-US" dirty="0"/>
              <a:t> </a:t>
            </a:r>
            <a:r>
              <a:rPr lang="en-US" dirty="0" err="1"/>
              <a:t>sprijinirea</a:t>
            </a:r>
            <a:r>
              <a:rPr lang="en-US" dirty="0"/>
              <a:t> </a:t>
            </a:r>
            <a:r>
              <a:rPr lang="en-US" dirty="0" err="1" smtClean="0"/>
              <a:t>antreprenorilor</a:t>
            </a:r>
            <a:r>
              <a:rPr lang="ro-RO" dirty="0" smtClean="0"/>
              <a:t>, accentuând </a:t>
            </a:r>
            <a:r>
              <a:rPr lang="en-US" dirty="0" err="1" smtClean="0"/>
              <a:t>sprijinirea</a:t>
            </a:r>
            <a:r>
              <a:rPr lang="en-US" dirty="0" smtClean="0"/>
              <a:t> </a:t>
            </a:r>
            <a:r>
              <a:rPr lang="en-US" dirty="0" err="1"/>
              <a:t>întreprinderilor</a:t>
            </a:r>
            <a:r>
              <a:rPr lang="en-US" dirty="0"/>
              <a:t> de </a:t>
            </a:r>
            <a:r>
              <a:rPr lang="en-US" dirty="0" err="1"/>
              <a:t>înaltă</a:t>
            </a:r>
            <a:r>
              <a:rPr lang="en-US" dirty="0"/>
              <a:t> </a:t>
            </a:r>
            <a:r>
              <a:rPr lang="en-US" dirty="0" err="1"/>
              <a:t>tehnologie</a:t>
            </a:r>
            <a:r>
              <a:rPr lang="en-US" dirty="0"/>
              <a:t> </a:t>
            </a:r>
            <a:r>
              <a:rPr lang="ro-RO" dirty="0" smtClean="0"/>
              <a:t>cu </a:t>
            </a:r>
            <a:r>
              <a:rPr lang="en-US" dirty="0" err="1" smtClean="0"/>
              <a:t>potențial</a:t>
            </a:r>
            <a:r>
              <a:rPr lang="en-US" dirty="0" smtClean="0"/>
              <a:t> </a:t>
            </a:r>
            <a:r>
              <a:rPr lang="en-US" dirty="0"/>
              <a:t>de </a:t>
            </a:r>
            <a:r>
              <a:rPr lang="en-US" dirty="0" err="1"/>
              <a:t>creștere</a:t>
            </a:r>
            <a:r>
              <a:rPr lang="en-US" dirty="0"/>
              <a:t> mare.</a:t>
            </a:r>
            <a:endParaRPr lang="ro-RO" dirty="0" smtClean="0"/>
          </a:p>
          <a:p>
            <a:pPr algn="just"/>
            <a:endParaRPr lang="en-US" dirty="0"/>
          </a:p>
        </p:txBody>
      </p:sp>
      <p:sp>
        <p:nvSpPr>
          <p:cNvPr id="7" name="Rectangle 6"/>
          <p:cNvSpPr/>
          <p:nvPr/>
        </p:nvSpPr>
        <p:spPr>
          <a:xfrm>
            <a:off x="352540" y="3886200"/>
            <a:ext cx="8458200" cy="2185214"/>
          </a:xfrm>
          <a:prstGeom prst="rect">
            <a:avLst/>
          </a:prstGeom>
        </p:spPr>
        <p:txBody>
          <a:bodyPr wrap="square">
            <a:spAutoFit/>
          </a:bodyPr>
          <a:lstStyle/>
          <a:p>
            <a:r>
              <a:rPr lang="en-US" sz="2800" dirty="0"/>
              <a:t> </a:t>
            </a:r>
            <a:r>
              <a:rPr lang="ro-RO" sz="2400" dirty="0" smtClean="0"/>
              <a:t>REZULTATE</a:t>
            </a:r>
            <a:r>
              <a:rPr lang="ro-RO" sz="2800" dirty="0" smtClean="0"/>
              <a:t>:</a:t>
            </a:r>
          </a:p>
          <a:p>
            <a:pPr marL="285750" indent="-285750">
              <a:buFont typeface="Arial" panose="020B0604020202020204" pitchFamily="34" charset="0"/>
              <a:buChar char="•"/>
            </a:pPr>
            <a:r>
              <a:rPr lang="en-US" dirty="0" smtClean="0"/>
              <a:t>180 </a:t>
            </a:r>
            <a:r>
              <a:rPr lang="en-US" dirty="0"/>
              <a:t>de </a:t>
            </a:r>
            <a:r>
              <a:rPr lang="en-US" dirty="0" err="1" smtClean="0"/>
              <a:t>întreprinderi</a:t>
            </a:r>
            <a:r>
              <a:rPr lang="ro-RO" dirty="0" smtClean="0"/>
              <a:t> noi;</a:t>
            </a:r>
          </a:p>
          <a:p>
            <a:pPr marL="285750" indent="-285750">
              <a:buFont typeface="Arial" panose="020B0604020202020204" pitchFamily="34" charset="0"/>
              <a:buChar char="•"/>
            </a:pPr>
            <a:r>
              <a:rPr lang="en-US" dirty="0" smtClean="0"/>
              <a:t>2700 </a:t>
            </a:r>
            <a:r>
              <a:rPr lang="en-US" dirty="0"/>
              <a:t>de </a:t>
            </a:r>
            <a:r>
              <a:rPr lang="en-US" dirty="0" err="1"/>
              <a:t>noi</a:t>
            </a:r>
            <a:r>
              <a:rPr lang="en-US" dirty="0"/>
              <a:t> </a:t>
            </a:r>
            <a:r>
              <a:rPr lang="en-US" dirty="0" err="1"/>
              <a:t>locuri</a:t>
            </a:r>
            <a:r>
              <a:rPr lang="en-US" dirty="0"/>
              <a:t> de </a:t>
            </a:r>
            <a:r>
              <a:rPr lang="en-US" dirty="0" err="1" smtClean="0"/>
              <a:t>muncă</a:t>
            </a:r>
            <a:r>
              <a:rPr lang="ro-RO" dirty="0" smtClean="0"/>
              <a:t>,</a:t>
            </a:r>
          </a:p>
          <a:p>
            <a:pPr marL="285750" indent="-285750" algn="just">
              <a:buFont typeface="Arial" panose="020B0604020202020204" pitchFamily="34" charset="0"/>
              <a:buChar char="•"/>
            </a:pPr>
            <a:r>
              <a:rPr lang="ro-RO" dirty="0"/>
              <a:t>A</a:t>
            </a:r>
            <a:r>
              <a:rPr lang="en-US" dirty="0" smtClean="0"/>
              <a:t> </a:t>
            </a:r>
            <a:r>
              <a:rPr lang="en-US" dirty="0" err="1"/>
              <a:t>contribuit</a:t>
            </a:r>
            <a:r>
              <a:rPr lang="en-US" dirty="0"/>
              <a:t> la </a:t>
            </a:r>
            <a:r>
              <a:rPr lang="en-US" dirty="0" err="1"/>
              <a:t>creșterea</a:t>
            </a:r>
            <a:r>
              <a:rPr lang="en-US" dirty="0"/>
              <a:t> </a:t>
            </a:r>
            <a:r>
              <a:rPr lang="en-US" dirty="0" err="1"/>
              <a:t>economiei</a:t>
            </a:r>
            <a:r>
              <a:rPr lang="en-US" dirty="0"/>
              <a:t> </a:t>
            </a:r>
            <a:r>
              <a:rPr lang="en-US" dirty="0" smtClean="0"/>
              <a:t>locale</a:t>
            </a:r>
            <a:r>
              <a:rPr lang="ro-RO" dirty="0" smtClean="0"/>
              <a:t>, devenind un </a:t>
            </a:r>
            <a:r>
              <a:rPr lang="en-US" dirty="0" err="1" smtClean="0"/>
              <a:t>lider</a:t>
            </a:r>
            <a:r>
              <a:rPr lang="en-US" dirty="0" smtClean="0"/>
              <a:t> </a:t>
            </a:r>
            <a:r>
              <a:rPr lang="en-US" dirty="0" err="1"/>
              <a:t>în</a:t>
            </a:r>
            <a:r>
              <a:rPr lang="en-US" dirty="0"/>
              <a:t> </a:t>
            </a:r>
            <a:r>
              <a:rPr lang="en-US" dirty="0" err="1"/>
              <a:t>privința</a:t>
            </a:r>
            <a:r>
              <a:rPr lang="en-US" dirty="0"/>
              <a:t> </a:t>
            </a:r>
            <a:r>
              <a:rPr lang="en-US" dirty="0" err="1"/>
              <a:t>dezvoltării</a:t>
            </a:r>
            <a:r>
              <a:rPr lang="en-US" dirty="0"/>
              <a:t> de </a:t>
            </a:r>
            <a:r>
              <a:rPr lang="en-US" dirty="0" err="1"/>
              <a:t>noi</a:t>
            </a:r>
            <a:r>
              <a:rPr lang="en-US" dirty="0"/>
              <a:t> </a:t>
            </a:r>
            <a:r>
              <a:rPr lang="en-US" dirty="0" err="1"/>
              <a:t>programe</a:t>
            </a:r>
            <a:r>
              <a:rPr lang="en-US" dirty="0"/>
              <a:t> </a:t>
            </a:r>
            <a:r>
              <a:rPr lang="en-US" dirty="0" err="1"/>
              <a:t>pentru</a:t>
            </a:r>
            <a:r>
              <a:rPr lang="en-US" dirty="0"/>
              <a:t> start-up-</a:t>
            </a:r>
            <a:r>
              <a:rPr lang="en-US" dirty="0" err="1"/>
              <a:t>uri</a:t>
            </a:r>
            <a:r>
              <a:rPr lang="en-US" dirty="0"/>
              <a:t> </a:t>
            </a:r>
            <a:r>
              <a:rPr lang="en-US" dirty="0" err="1"/>
              <a:t>și</a:t>
            </a:r>
            <a:r>
              <a:rPr lang="en-US" dirty="0"/>
              <a:t> </a:t>
            </a:r>
            <a:r>
              <a:rPr lang="en-US" dirty="0" err="1"/>
              <a:t>multe</a:t>
            </a:r>
            <a:r>
              <a:rPr lang="en-US" dirty="0"/>
              <a:t> </a:t>
            </a:r>
            <a:r>
              <a:rPr lang="en-US" dirty="0" err="1"/>
              <a:t>dintre</a:t>
            </a:r>
            <a:r>
              <a:rPr lang="en-US" dirty="0"/>
              <a:t> </a:t>
            </a:r>
            <a:r>
              <a:rPr lang="en-US" dirty="0" err="1"/>
              <a:t>programele</a:t>
            </a:r>
            <a:r>
              <a:rPr lang="en-US" dirty="0"/>
              <a:t> de </a:t>
            </a:r>
            <a:r>
              <a:rPr lang="en-US" dirty="0" err="1"/>
              <a:t>intruire</a:t>
            </a:r>
            <a:r>
              <a:rPr lang="en-US" dirty="0"/>
              <a:t> au </a:t>
            </a:r>
            <a:r>
              <a:rPr lang="en-US" dirty="0" err="1"/>
              <a:t>fost</a:t>
            </a:r>
            <a:r>
              <a:rPr lang="en-US" dirty="0"/>
              <a:t> </a:t>
            </a:r>
            <a:r>
              <a:rPr lang="en-US" dirty="0" err="1"/>
              <a:t>adoptate</a:t>
            </a:r>
            <a:r>
              <a:rPr lang="en-US" dirty="0"/>
              <a:t> de </a:t>
            </a:r>
            <a:r>
              <a:rPr lang="en-US" dirty="0" err="1"/>
              <a:t>Guvern</a:t>
            </a:r>
            <a:r>
              <a:rPr lang="en-US" dirty="0"/>
              <a:t> </a:t>
            </a:r>
            <a:r>
              <a:rPr lang="en-US" dirty="0" err="1"/>
              <a:t>fiind</a:t>
            </a:r>
            <a:r>
              <a:rPr lang="en-US" dirty="0"/>
              <a:t> </a:t>
            </a:r>
            <a:r>
              <a:rPr lang="en-US" dirty="0" err="1"/>
              <a:t>apoi</a:t>
            </a:r>
            <a:r>
              <a:rPr lang="en-US" dirty="0"/>
              <a:t> </a:t>
            </a:r>
            <a:r>
              <a:rPr lang="en-US" dirty="0" err="1"/>
              <a:t>transformate</a:t>
            </a:r>
            <a:r>
              <a:rPr lang="en-US" dirty="0"/>
              <a:t> </a:t>
            </a:r>
            <a:r>
              <a:rPr lang="en-US" dirty="0" err="1"/>
              <a:t>în</a:t>
            </a:r>
            <a:r>
              <a:rPr lang="en-US" dirty="0"/>
              <a:t> </a:t>
            </a:r>
            <a:r>
              <a:rPr lang="en-US" dirty="0" err="1"/>
              <a:t>programe</a:t>
            </a:r>
            <a:r>
              <a:rPr lang="en-US" dirty="0"/>
              <a:t> </a:t>
            </a:r>
            <a:r>
              <a:rPr lang="en-US" dirty="0" err="1"/>
              <a:t>naționale</a:t>
            </a:r>
            <a:r>
              <a:rPr lang="en-US" dirty="0"/>
              <a:t> </a:t>
            </a:r>
            <a:r>
              <a:rPr lang="en-US" dirty="0" err="1"/>
              <a:t>pentru</a:t>
            </a:r>
            <a:r>
              <a:rPr lang="en-US" dirty="0"/>
              <a:t> </a:t>
            </a:r>
            <a:r>
              <a:rPr lang="en-US" dirty="0" err="1"/>
              <a:t>întreprinderi</a:t>
            </a:r>
            <a:r>
              <a:rPr lang="en-US" dirty="0"/>
              <a:t>.</a:t>
            </a:r>
          </a:p>
        </p:txBody>
      </p:sp>
    </p:spTree>
    <p:extLst>
      <p:ext uri="{BB962C8B-B14F-4D97-AF65-F5344CB8AC3E}">
        <p14:creationId xmlns:p14="http://schemas.microsoft.com/office/powerpoint/2010/main" xmlns="" val="1648167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ro-RO" dirty="0" smtClean="0"/>
              <a:t>CONȚINUT</a:t>
            </a:r>
            <a:endParaRPr lang="en-US" dirty="0"/>
          </a:p>
        </p:txBody>
      </p:sp>
      <p:sp>
        <p:nvSpPr>
          <p:cNvPr id="3" name="Content Placeholder 2"/>
          <p:cNvSpPr>
            <a:spLocks noGrp="1"/>
          </p:cNvSpPr>
          <p:nvPr>
            <p:ph idx="1"/>
          </p:nvPr>
        </p:nvSpPr>
        <p:spPr>
          <a:xfrm>
            <a:off x="457200" y="2057400"/>
            <a:ext cx="8229600" cy="4068763"/>
          </a:xfrm>
        </p:spPr>
        <p:txBody>
          <a:bodyPr/>
          <a:lstStyle/>
          <a:p>
            <a:pPr marL="514350" indent="-514350">
              <a:buFont typeface="+mj-lt"/>
              <a:buAutoNum type="arabicPeriod"/>
            </a:pPr>
            <a:r>
              <a:rPr lang="ro-RO" dirty="0" smtClean="0"/>
              <a:t>Fenomenul de exod al creierelor </a:t>
            </a:r>
          </a:p>
          <a:p>
            <a:pPr marL="514350" indent="-514350">
              <a:buFont typeface="+mj-lt"/>
              <a:buAutoNum type="arabicPeriod"/>
            </a:pPr>
            <a:r>
              <a:rPr lang="ro-RO" dirty="0" smtClean="0"/>
              <a:t>Contextul regional</a:t>
            </a:r>
          </a:p>
          <a:p>
            <a:pPr marL="514350" indent="-514350">
              <a:buFont typeface="+mj-lt"/>
              <a:buAutoNum type="arabicPeriod"/>
            </a:pPr>
            <a:r>
              <a:rPr lang="ro-RO" dirty="0" smtClean="0"/>
              <a:t>Inițiative regionale – Working4 Talent</a:t>
            </a:r>
          </a:p>
          <a:p>
            <a:pPr marL="514350" indent="-514350">
              <a:buFont typeface="+mj-lt"/>
              <a:buAutoNum type="arabicPeriod"/>
            </a:pPr>
            <a:r>
              <a:rPr lang="ro-RO" dirty="0" smtClean="0"/>
              <a:t>Bune practici pentru atragerea și reținerea in regiuni a capitalului uman înalt specializat</a:t>
            </a:r>
          </a:p>
          <a:p>
            <a:pPr marL="514350" indent="-514350">
              <a:buFont typeface="+mj-lt"/>
              <a:buAutoNum type="arabicPeriod"/>
            </a:pPr>
            <a:r>
              <a:rPr lang="ro-RO" dirty="0" smtClean="0"/>
              <a:t>Concluzii</a:t>
            </a:r>
          </a:p>
          <a:p>
            <a:pPr>
              <a:buNone/>
            </a:pPr>
            <a:endParaRPr lang="ro-RO"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90600"/>
          </a:xfrm>
        </p:spPr>
        <p:txBody>
          <a:bodyPr/>
          <a:lstStyle/>
          <a:p>
            <a:r>
              <a:rPr lang="ro-RO" sz="3200" dirty="0" smtClean="0"/>
              <a:t>6. CONCLUZII</a:t>
            </a:r>
            <a:endParaRPr lang="en-US" sz="3200" dirty="0"/>
          </a:p>
        </p:txBody>
      </p:sp>
      <p:sp>
        <p:nvSpPr>
          <p:cNvPr id="3" name="Content Placeholder 2"/>
          <p:cNvSpPr>
            <a:spLocks noGrp="1"/>
          </p:cNvSpPr>
          <p:nvPr>
            <p:ph idx="1"/>
          </p:nvPr>
        </p:nvSpPr>
        <p:spPr>
          <a:xfrm>
            <a:off x="457200" y="1676400"/>
            <a:ext cx="8229600" cy="4449763"/>
          </a:xfrm>
        </p:spPr>
        <p:txBody>
          <a:bodyPr>
            <a:normAutofit fontScale="92500"/>
          </a:bodyPr>
          <a:lstStyle/>
          <a:p>
            <a:pPr algn="just"/>
            <a:r>
              <a:rPr lang="ro-RO" sz="2400" dirty="0" smtClean="0"/>
              <a:t>Talentul –  principalul factor de producție pe piața globală</a:t>
            </a:r>
            <a:r>
              <a:rPr lang="en-GB" sz="2400" dirty="0" smtClean="0"/>
              <a:t>;</a:t>
            </a:r>
            <a:endParaRPr lang="ro-RO" sz="2400" dirty="0" smtClean="0"/>
          </a:p>
          <a:p>
            <a:pPr algn="just"/>
            <a:r>
              <a:rPr lang="ro-RO" sz="2400" dirty="0" smtClean="0"/>
              <a:t>Regiunile – competiție accerbă pentru atragerea și reținerea capitalului uman inalt specializat</a:t>
            </a:r>
            <a:r>
              <a:rPr lang="en-GB" sz="2400" dirty="0" smtClean="0"/>
              <a:t>;</a:t>
            </a:r>
            <a:endParaRPr lang="ro-RO" sz="2400" dirty="0" smtClean="0"/>
          </a:p>
          <a:p>
            <a:pPr algn="just"/>
            <a:r>
              <a:rPr lang="ro-RO" sz="2400" dirty="0" smtClean="0"/>
              <a:t>Proiectul Working4Talent – oportunitatea de a identifica și evalua inițiative inovatoare pentru atragerea talentelor in regiuni</a:t>
            </a:r>
            <a:r>
              <a:rPr lang="en-GB" sz="2400" dirty="0" smtClean="0"/>
              <a:t>;</a:t>
            </a:r>
            <a:endParaRPr lang="ro-RO" sz="2400" dirty="0" smtClean="0"/>
          </a:p>
          <a:p>
            <a:pPr algn="just"/>
            <a:r>
              <a:rPr lang="ro-RO" sz="2400" dirty="0" smtClean="0"/>
              <a:t>Deși Aalto Start-up Centre este foarte valoroasă din punctul de vedere al rezultatelor obținute, nu a fost selectată de parteneri datorită posibilităților reduse de replicare</a:t>
            </a:r>
            <a:r>
              <a:rPr lang="en-GB" sz="2400" dirty="0" smtClean="0"/>
              <a:t>;</a:t>
            </a:r>
            <a:endParaRPr lang="ro-RO" sz="2400" dirty="0" smtClean="0"/>
          </a:p>
          <a:p>
            <a:pPr algn="just"/>
            <a:r>
              <a:rPr lang="ro-RO" sz="2400" dirty="0" smtClean="0"/>
              <a:t>Bunele practici selectate spre replicare în general de parteneri s-au referit la partea de mobilitate a talentelor (DO IT IN BARCELONA, TALENT HOUSE, TORINO SOCIAL INNOVATION) – programele ce susțin mobilitatea sunt mai fezabile și ușor de pus in practică.</a:t>
            </a:r>
            <a:endParaRPr lang="en-US" sz="2400" dirty="0" smtClean="0"/>
          </a:p>
          <a:p>
            <a:pPr algn="just"/>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a:bodyPr>
          <a:lstStyle/>
          <a:p>
            <a:pPr algn="just">
              <a:buNone/>
            </a:pPr>
            <a:endParaRPr lang="ro-RO" sz="2400" dirty="0" smtClean="0"/>
          </a:p>
          <a:p>
            <a:pPr>
              <a:buNone/>
            </a:pPr>
            <a:r>
              <a:rPr lang="en-US" sz="2800" b="1" dirty="0" smtClean="0"/>
              <a:t>Daniela Traian</a:t>
            </a:r>
          </a:p>
          <a:p>
            <a:pPr>
              <a:buNone/>
            </a:pPr>
            <a:r>
              <a:rPr lang="en-US" sz="2400" dirty="0" smtClean="0"/>
              <a:t>Director </a:t>
            </a:r>
            <a:r>
              <a:rPr lang="en-US" sz="2400" dirty="0" smtClean="0"/>
              <a:t>adjunct Dezvoltare </a:t>
            </a:r>
            <a:r>
              <a:rPr lang="ro-RO" sz="2400" dirty="0" smtClean="0"/>
              <a:t>ș</a:t>
            </a:r>
            <a:r>
              <a:rPr lang="en-US" sz="2400" dirty="0" err="1" smtClean="0"/>
              <a:t>i</a:t>
            </a:r>
            <a:r>
              <a:rPr lang="en-US" sz="2400" dirty="0" smtClean="0"/>
              <a:t>  </a:t>
            </a:r>
            <a:r>
              <a:rPr lang="en-US" sz="2400" dirty="0" smtClean="0"/>
              <a:t>Comunicare</a:t>
            </a:r>
            <a:endParaRPr lang="ro-RO" sz="2400" dirty="0" smtClean="0"/>
          </a:p>
          <a:p>
            <a:pPr>
              <a:buNone/>
            </a:pPr>
            <a:endParaRPr lang="en-US" sz="2400" dirty="0" smtClean="0"/>
          </a:p>
          <a:p>
            <a:pPr>
              <a:buNone/>
            </a:pPr>
            <a:r>
              <a:rPr lang="en-US" sz="2400" dirty="0" err="1" smtClean="0"/>
              <a:t>Agen</a:t>
            </a:r>
            <a:r>
              <a:rPr lang="ro-RO" sz="2400" dirty="0" smtClean="0"/>
              <a:t>ț</a:t>
            </a:r>
            <a:r>
              <a:rPr lang="en-US" sz="2400" dirty="0" err="1" smtClean="0"/>
              <a:t>ia</a:t>
            </a:r>
            <a:r>
              <a:rPr lang="en-US" sz="2400" dirty="0" smtClean="0"/>
              <a:t> </a:t>
            </a:r>
            <a:r>
              <a:rPr lang="en-US" sz="2400" dirty="0" err="1" smtClean="0"/>
              <a:t>pentru</a:t>
            </a:r>
            <a:r>
              <a:rPr lang="en-US" sz="2400" dirty="0" smtClean="0"/>
              <a:t> Dezvoltare Regional</a:t>
            </a:r>
            <a:r>
              <a:rPr lang="ro-RO" sz="2400" dirty="0" smtClean="0"/>
              <a:t>ă</a:t>
            </a:r>
            <a:r>
              <a:rPr lang="en-US" sz="2400" dirty="0" smtClean="0"/>
              <a:t> </a:t>
            </a:r>
            <a:r>
              <a:rPr lang="en-US" sz="2400" dirty="0" err="1" smtClean="0"/>
              <a:t>Sud</a:t>
            </a:r>
            <a:r>
              <a:rPr lang="en-US" sz="2400" dirty="0" smtClean="0"/>
              <a:t> </a:t>
            </a:r>
            <a:r>
              <a:rPr lang="en-US" sz="2400" dirty="0" err="1" smtClean="0"/>
              <a:t>Muntenia</a:t>
            </a:r>
            <a:endParaRPr lang="en-US" sz="2400" dirty="0" smtClean="0"/>
          </a:p>
          <a:p>
            <a:pPr>
              <a:buNone/>
            </a:pPr>
            <a:r>
              <a:rPr lang="en-US" sz="2400" dirty="0" smtClean="0"/>
              <a:t>Str. General </a:t>
            </a:r>
            <a:r>
              <a:rPr lang="en-US" sz="2400" dirty="0" err="1" smtClean="0"/>
              <a:t>Constantin</a:t>
            </a:r>
            <a:r>
              <a:rPr lang="en-US" sz="2400" dirty="0" smtClean="0"/>
              <a:t> </a:t>
            </a:r>
            <a:r>
              <a:rPr lang="en-US" sz="2400" dirty="0" err="1" smtClean="0"/>
              <a:t>Pantazi</a:t>
            </a:r>
            <a:r>
              <a:rPr lang="ro-RO" sz="2400" dirty="0" smtClean="0"/>
              <a:t>,</a:t>
            </a:r>
            <a:r>
              <a:rPr lang="en-US" sz="2400" dirty="0" smtClean="0"/>
              <a:t> nr. 7 A, CP 910164, </a:t>
            </a:r>
            <a:r>
              <a:rPr lang="en-US" sz="2400" dirty="0" err="1" smtClean="0"/>
              <a:t>Calarasi</a:t>
            </a:r>
            <a:endParaRPr lang="en-US" sz="2400" dirty="0" smtClean="0"/>
          </a:p>
          <a:p>
            <a:pPr>
              <a:buNone/>
            </a:pPr>
            <a:r>
              <a:rPr lang="en-US" sz="2400" dirty="0" smtClean="0"/>
              <a:t>Tel.: 0242/ 331-769; Fax: 0242/313-167; Mobil: 0728-026-713</a:t>
            </a:r>
          </a:p>
          <a:p>
            <a:pPr>
              <a:buNone/>
            </a:pPr>
            <a:r>
              <a:rPr lang="en-US" sz="2400" dirty="0" smtClean="0"/>
              <a:t>E-mail: </a:t>
            </a:r>
            <a:r>
              <a:rPr lang="en-US" sz="2400" u="sng" dirty="0" smtClean="0">
                <a:hlinkClick r:id="rId2"/>
              </a:rPr>
              <a:t>da.dezvoltare@adrmuntenia.ro</a:t>
            </a:r>
            <a:endParaRPr lang="en-US" sz="2400" dirty="0" smtClean="0"/>
          </a:p>
          <a:p>
            <a:pPr>
              <a:buNone/>
            </a:pPr>
            <a:r>
              <a:rPr lang="en-US" sz="2400" dirty="0" smtClean="0"/>
              <a:t>Web-site: </a:t>
            </a:r>
            <a:r>
              <a:rPr lang="en-US" sz="2400" u="sng" dirty="0" smtClean="0">
                <a:hlinkClick r:id="rId3"/>
              </a:rPr>
              <a:t>www.adrmuntenia.ro</a:t>
            </a:r>
            <a:endParaRPr lang="en-US" sz="2400" dirty="0" smtClean="0"/>
          </a:p>
          <a:p>
            <a:pPr algn="just"/>
            <a:endParaRPr lang="en-US" sz="2400" dirty="0"/>
          </a:p>
        </p:txBody>
      </p:sp>
      <p:sp>
        <p:nvSpPr>
          <p:cNvPr id="4" name="CasetăText 3"/>
          <p:cNvSpPr txBox="1"/>
          <p:nvPr/>
        </p:nvSpPr>
        <p:spPr>
          <a:xfrm>
            <a:off x="1524000" y="1143000"/>
            <a:ext cx="6096000" cy="646331"/>
          </a:xfrm>
          <a:prstGeom prst="rect">
            <a:avLst/>
          </a:prstGeom>
          <a:noFill/>
        </p:spPr>
        <p:txBody>
          <a:bodyPr wrap="square" rtlCol="0">
            <a:spAutoFit/>
          </a:bodyPr>
          <a:lstStyle/>
          <a:p>
            <a:r>
              <a:rPr lang="ro-RO" sz="3600" b="1" dirty="0" smtClean="0">
                <a:latin typeface="+mj-lt"/>
              </a:rPr>
              <a:t>Vă mulțumim pentru atenție!</a:t>
            </a:r>
            <a:endParaRPr lang="en-US" sz="36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a:bodyPr>
          <a:lstStyle/>
          <a:p>
            <a:r>
              <a:rPr lang="ro-RO" sz="3200" dirty="0" smtClean="0"/>
              <a:t>1. FENOMENUL DE EXOD AL CREIERELOR</a:t>
            </a:r>
            <a:endParaRPr lang="en-US" sz="3200" dirty="0"/>
          </a:p>
        </p:txBody>
      </p:sp>
      <p:sp>
        <p:nvSpPr>
          <p:cNvPr id="3" name="Content Placeholder 2"/>
          <p:cNvSpPr>
            <a:spLocks noGrp="1"/>
          </p:cNvSpPr>
          <p:nvPr>
            <p:ph idx="1"/>
          </p:nvPr>
        </p:nvSpPr>
        <p:spPr>
          <a:xfrm>
            <a:off x="457200" y="1676400"/>
            <a:ext cx="8229600" cy="4449763"/>
          </a:xfrm>
        </p:spPr>
        <p:txBody>
          <a:bodyPr>
            <a:normAutofit/>
          </a:bodyPr>
          <a:lstStyle/>
          <a:p>
            <a:pPr algn="just"/>
            <a:r>
              <a:rPr lang="ro-RO" sz="2400" dirty="0" smtClean="0"/>
              <a:t>Studiul </a:t>
            </a:r>
            <a:r>
              <a:rPr lang="ro-RO" sz="2400" i="1" dirty="0" smtClean="0"/>
              <a:t>Emigrația și impactul acesteia asupra Europei de Est (FMI, Iulie 2016) </a:t>
            </a:r>
            <a:r>
              <a:rPr lang="ro-RO" sz="2400" dirty="0" smtClean="0"/>
              <a:t>arată că țările din acestă zonă se confruntă cu un exod numeros și persistent al forței de muncă către Europa de Vest, în principal.</a:t>
            </a:r>
          </a:p>
          <a:p>
            <a:pPr algn="just"/>
            <a:r>
              <a:rPr lang="ro-RO" sz="2400" dirty="0" smtClean="0"/>
              <a:t>Un tip de emigrație unică – circulație liberă a forței de muncă, distanță geografică mică.</a:t>
            </a:r>
          </a:p>
          <a:p>
            <a:pPr algn="just"/>
            <a:r>
              <a:rPr lang="ro-RO" sz="2400" dirty="0" smtClean="0"/>
              <a:t>Capitalul uman migrant – tânăr și cu educație superioară – reduce masa critică de capital uman înalt specializat într-un moment când toate țările se confruntă cu  presiuni demografice  (scăderea populației, populație îmbătrânită).</a:t>
            </a:r>
          </a:p>
          <a:p>
            <a:endParaRPr lang="ro-RO" sz="2000" dirty="0" smtClean="0"/>
          </a:p>
          <a:p>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r>
              <a:rPr lang="ro-RO" sz="3200" dirty="0" smtClean="0"/>
              <a:t>1. FENOMENUL DE EXOD AL CREIERELOR</a:t>
            </a:r>
            <a:endParaRPr lang="en-US" sz="3200" dirty="0"/>
          </a:p>
        </p:txBody>
      </p:sp>
      <p:sp>
        <p:nvSpPr>
          <p:cNvPr id="3" name="Content Placeholder 2"/>
          <p:cNvSpPr>
            <a:spLocks noGrp="1"/>
          </p:cNvSpPr>
          <p:nvPr>
            <p:ph idx="1"/>
          </p:nvPr>
        </p:nvSpPr>
        <p:spPr>
          <a:xfrm>
            <a:off x="457200" y="1524000"/>
            <a:ext cx="8229600" cy="4602163"/>
          </a:xfrm>
        </p:spPr>
        <p:txBody>
          <a:bodyPr>
            <a:normAutofit fontScale="92500"/>
          </a:bodyPr>
          <a:lstStyle/>
          <a:p>
            <a:pPr algn="just"/>
            <a:r>
              <a:rPr lang="ro-RO" sz="2400" dirty="0" smtClean="0"/>
              <a:t>Impactul migrației capitalului uman înalt specializat asupra țărilor emitente</a:t>
            </a:r>
          </a:p>
          <a:p>
            <a:pPr lvl="1" algn="just"/>
            <a:r>
              <a:rPr lang="ro-RO" sz="2000" dirty="0" smtClean="0"/>
              <a:t>Scăderea creșterii productivității</a:t>
            </a:r>
          </a:p>
          <a:p>
            <a:pPr lvl="1" algn="just"/>
            <a:r>
              <a:rPr lang="ro-RO" sz="2000" dirty="0" smtClean="0"/>
              <a:t>Creșterea salariilor</a:t>
            </a:r>
          </a:p>
          <a:p>
            <a:pPr lvl="1" algn="just"/>
            <a:r>
              <a:rPr lang="ro-RO" sz="2000" dirty="0" smtClean="0"/>
              <a:t>Consecințe fiscale – mărirea cheltuielilor sociale </a:t>
            </a:r>
          </a:p>
          <a:p>
            <a:pPr algn="just"/>
            <a:r>
              <a:rPr lang="ro-RO" sz="2400" dirty="0" smtClean="0"/>
              <a:t>Per total            scăderea potențialului de creștere, încetinirea convergenței cu zona UE.</a:t>
            </a:r>
          </a:p>
          <a:p>
            <a:pPr algn="just"/>
            <a:r>
              <a:rPr lang="ro-RO" sz="2400" dirty="0" smtClean="0"/>
              <a:t>Prognozele  europene (Eurostat) arată că acest trend va continua, afectând cu precădere țările baltice, Bulgaria și România.</a:t>
            </a:r>
          </a:p>
          <a:p>
            <a:pPr algn="just"/>
            <a:r>
              <a:rPr lang="ro-RO" sz="2400" dirty="0" smtClean="0"/>
              <a:t>Se impune un mix de politici publice care să atragă și să rețină in regiuni capitalul uman înalt specializat.</a:t>
            </a:r>
          </a:p>
          <a:p>
            <a:pPr algn="just"/>
            <a:r>
              <a:rPr lang="ro-RO" sz="2400" dirty="0" smtClean="0"/>
              <a:t>Cercetarea și inovarea – o nouă sursă de ocupare a forței de muncă</a:t>
            </a:r>
            <a:r>
              <a:rPr lang="en-GB" sz="2400" dirty="0" smtClean="0"/>
              <a:t>.</a:t>
            </a:r>
            <a:r>
              <a:rPr lang="ro-RO" sz="2400" dirty="0" smtClean="0"/>
              <a:t> </a:t>
            </a:r>
          </a:p>
          <a:p>
            <a:pPr lvl="1"/>
            <a:endParaRPr lang="ro-RO" sz="2000" dirty="0" smtClean="0"/>
          </a:p>
          <a:p>
            <a:pPr lvl="1">
              <a:buNone/>
            </a:pPr>
            <a:endParaRPr lang="ro-RO" sz="2000" dirty="0" smtClean="0"/>
          </a:p>
          <a:p>
            <a:pPr lvl="1"/>
            <a:endParaRPr lang="ro-RO" sz="2000" dirty="0" smtClean="0"/>
          </a:p>
          <a:p>
            <a:pPr lvl="1"/>
            <a:endParaRPr lang="ro-RO" sz="2000" dirty="0" smtClean="0"/>
          </a:p>
          <a:p>
            <a:pPr lvl="1"/>
            <a:endParaRPr lang="ro-RO" sz="2000" dirty="0" smtClean="0"/>
          </a:p>
          <a:p>
            <a:endParaRPr lang="en-US" dirty="0"/>
          </a:p>
        </p:txBody>
      </p:sp>
      <p:sp>
        <p:nvSpPr>
          <p:cNvPr id="4" name="Right Brace 3"/>
          <p:cNvSpPr/>
          <p:nvPr/>
        </p:nvSpPr>
        <p:spPr>
          <a:xfrm>
            <a:off x="4800600" y="2438400"/>
            <a:ext cx="304800" cy="381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5257800" y="2362200"/>
            <a:ext cx="28956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o-RO" dirty="0" smtClean="0"/>
              <a:t>Scăderea competitivității</a:t>
            </a:r>
            <a:endParaRPr lang="en-US" dirty="0"/>
          </a:p>
        </p:txBody>
      </p:sp>
      <p:sp>
        <p:nvSpPr>
          <p:cNvPr id="6" name="Right Arrow 5"/>
          <p:cNvSpPr/>
          <p:nvPr/>
        </p:nvSpPr>
        <p:spPr>
          <a:xfrm>
            <a:off x="2286000" y="3535681"/>
            <a:ext cx="6096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ro-RO" sz="3200" dirty="0" smtClean="0"/>
              <a:t>2. CONTEXTUL REGIONAL</a:t>
            </a:r>
            <a:endParaRPr lang="en-US" sz="3200" dirty="0"/>
          </a:p>
        </p:txBody>
      </p:sp>
      <p:sp>
        <p:nvSpPr>
          <p:cNvPr id="3" name="Content Placeholder 2"/>
          <p:cNvSpPr>
            <a:spLocks noGrp="1"/>
          </p:cNvSpPr>
          <p:nvPr>
            <p:ph sz="half" idx="1"/>
          </p:nvPr>
        </p:nvSpPr>
        <p:spPr>
          <a:xfrm>
            <a:off x="457200" y="1219200"/>
            <a:ext cx="4038600" cy="5105400"/>
          </a:xfrm>
        </p:spPr>
        <p:txBody>
          <a:bodyPr>
            <a:normAutofit fontScale="85000" lnSpcReduction="20000"/>
          </a:bodyPr>
          <a:lstStyle/>
          <a:p>
            <a:r>
              <a:rPr lang="ro-RO" dirty="0" smtClean="0"/>
              <a:t>Populaţie – 3.2 milioane locuitori</a:t>
            </a:r>
            <a:r>
              <a:rPr lang="en-GB" dirty="0" smtClean="0"/>
              <a:t>;</a:t>
            </a:r>
            <a:endParaRPr lang="ro-RO" dirty="0" smtClean="0"/>
          </a:p>
          <a:p>
            <a:r>
              <a:rPr lang="ro-RO" dirty="0" smtClean="0"/>
              <a:t>Generează – 12,2% din PIB naţional</a:t>
            </a:r>
            <a:r>
              <a:rPr lang="en-GB" dirty="0" smtClean="0"/>
              <a:t>;</a:t>
            </a:r>
            <a:endParaRPr lang="ro-RO" dirty="0" smtClean="0"/>
          </a:p>
          <a:p>
            <a:r>
              <a:rPr lang="ro-RO" dirty="0" smtClean="0"/>
              <a:t>PIB/locuitor – 25,123 lei (locul 6 la nivel de regiuni)</a:t>
            </a:r>
            <a:r>
              <a:rPr lang="en-GB" dirty="0" smtClean="0"/>
              <a:t>.</a:t>
            </a:r>
            <a:endParaRPr lang="ro-RO" dirty="0" smtClean="0"/>
          </a:p>
          <a:p>
            <a:pPr marL="0" indent="0">
              <a:buNone/>
            </a:pPr>
            <a:r>
              <a:rPr lang="ro-RO" b="1" dirty="0" smtClean="0"/>
              <a:t>Structura economiei</a:t>
            </a:r>
            <a:r>
              <a:rPr lang="ro-RO" dirty="0" smtClean="0"/>
              <a:t>:</a:t>
            </a:r>
          </a:p>
          <a:p>
            <a:pPr>
              <a:buFontTx/>
              <a:buChar char="-"/>
            </a:pPr>
            <a:r>
              <a:rPr lang="ro-RO" dirty="0" smtClean="0"/>
              <a:t>Agricultură: 8,9 % faţă de 5,39% la nivel naţional</a:t>
            </a:r>
            <a:r>
              <a:rPr lang="en-GB" dirty="0" smtClean="0"/>
              <a:t>;</a:t>
            </a:r>
            <a:endParaRPr lang="ro-RO" dirty="0" smtClean="0"/>
          </a:p>
          <a:p>
            <a:pPr>
              <a:buFontTx/>
              <a:buChar char="-"/>
            </a:pPr>
            <a:r>
              <a:rPr lang="ro-RO" dirty="0" smtClean="0"/>
              <a:t>Industrie: 33,8% faţă de 25,2% la nivel naţional</a:t>
            </a:r>
            <a:r>
              <a:rPr lang="en-GB" dirty="0" smtClean="0"/>
              <a:t>;</a:t>
            </a:r>
            <a:endParaRPr lang="ro-RO" dirty="0" smtClean="0"/>
          </a:p>
          <a:p>
            <a:pPr>
              <a:buFontTx/>
              <a:buChar char="-"/>
            </a:pPr>
            <a:r>
              <a:rPr lang="ro-RO" dirty="0" smtClean="0"/>
              <a:t>Construcţii: 6,07% faţă de 7,04 % la nivel naţional</a:t>
            </a:r>
            <a:r>
              <a:rPr lang="en-GB" dirty="0" smtClean="0"/>
              <a:t>;</a:t>
            </a:r>
            <a:endParaRPr lang="ro-RO" dirty="0" smtClean="0"/>
          </a:p>
          <a:p>
            <a:pPr>
              <a:buFontTx/>
              <a:buChar char="-"/>
            </a:pPr>
            <a:r>
              <a:rPr lang="ro-RO" dirty="0" smtClean="0"/>
              <a:t>Alte servicii: 50,43% faţă de 39,26% la nivel naţional</a:t>
            </a:r>
            <a:r>
              <a:rPr lang="en-GB" dirty="0" smtClean="0"/>
              <a:t>.</a:t>
            </a:r>
            <a:endParaRPr lang="en-US" dirty="0" smtClean="0"/>
          </a:p>
          <a:p>
            <a:endParaRPr lang="en-US" dirty="0"/>
          </a:p>
        </p:txBody>
      </p:sp>
      <p:pic>
        <p:nvPicPr>
          <p:cNvPr id="5" name="Content Placeholder 2"/>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8200" y="2385190"/>
            <a:ext cx="4038600" cy="295598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r>
              <a:rPr lang="ro-RO" sz="3200" dirty="0" smtClean="0"/>
              <a:t>2. CONTEXTUL REGIONAL</a:t>
            </a:r>
            <a:endParaRPr lang="en-US" sz="3200" dirty="0"/>
          </a:p>
        </p:txBody>
      </p:sp>
      <p:sp>
        <p:nvSpPr>
          <p:cNvPr id="3" name="Content Placeholder 2"/>
          <p:cNvSpPr>
            <a:spLocks noGrp="1"/>
          </p:cNvSpPr>
          <p:nvPr>
            <p:ph idx="1"/>
          </p:nvPr>
        </p:nvSpPr>
        <p:spPr>
          <a:xfrm>
            <a:off x="457200" y="1371600"/>
            <a:ext cx="8229600" cy="4953000"/>
          </a:xfrm>
        </p:spPr>
        <p:txBody>
          <a:bodyPr>
            <a:normAutofit fontScale="92500" lnSpcReduction="20000"/>
          </a:bodyPr>
          <a:lstStyle/>
          <a:p>
            <a:pPr algn="just"/>
            <a:r>
              <a:rPr lang="ro-RO" sz="2200" dirty="0" smtClean="0"/>
              <a:t>Regiunea Sud Muntenia – a doua regiune din țară ca număr de locuitori, dispune de necesarul de resurse umane pentru susținerea dezvoltării sale economice.</a:t>
            </a:r>
          </a:p>
          <a:p>
            <a:pPr algn="just"/>
            <a:r>
              <a:rPr lang="ro-RO" sz="2200" dirty="0" smtClean="0"/>
              <a:t>Prezența in interiorul regiunii a celei mai dezvoltate regiuni din România (București Ilfov) inhibă dezvoltarea economică  și teritorială (nu există niciun oraș cu peste 250 000 locuitori in regiune care să contrabalanseze influența Bucureștiului) </a:t>
            </a:r>
          </a:p>
          <a:p>
            <a:pPr algn="just"/>
            <a:r>
              <a:rPr lang="ro-RO" sz="2200" dirty="0" smtClean="0"/>
              <a:t>Amplasarea geografică în zona de câmpie – pronunțat caracter agricol (4 județe cu potențial agricol semnificativ) ce influențează rezidența -  57% din populație locuiește în mediul rural, doar 43% in zona urbană.</a:t>
            </a:r>
          </a:p>
          <a:p>
            <a:pPr algn="just"/>
            <a:r>
              <a:rPr lang="ro-RO" sz="2200" dirty="0" smtClean="0"/>
              <a:t>Acestă structură demografică, pe medii de rezidență produce efecte demografice importante</a:t>
            </a:r>
          </a:p>
          <a:p>
            <a:pPr lvl="1" algn="just"/>
            <a:r>
              <a:rPr lang="ro-RO" sz="2200" dirty="0" smtClean="0"/>
              <a:t>Nivel de instruire scăzut cu precădere în Călărași, Giurgiu și Ialomița</a:t>
            </a:r>
          </a:p>
          <a:p>
            <a:pPr lvl="1" algn="just"/>
            <a:r>
              <a:rPr lang="ro-RO" sz="2200" dirty="0" smtClean="0"/>
              <a:t>Rată sub nivelul național a populației cu studii superioare (6% față de 17%)</a:t>
            </a:r>
          </a:p>
          <a:p>
            <a:pPr lvl="1" algn="just"/>
            <a:r>
              <a:rPr lang="ro-RO" sz="2200" dirty="0" smtClean="0"/>
              <a:t>Îmbătrânirea populației – cauzată de scăderea natalității (cel mai accentuat spor natural negativ din țară) - și migrație (în special tinerii și persoanele cu calificare înaltă).</a:t>
            </a:r>
          </a:p>
          <a:p>
            <a:pPr lvl="1"/>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a:bodyPr>
          <a:lstStyle/>
          <a:p>
            <a:r>
              <a:rPr lang="ro-RO" sz="3200" dirty="0" smtClean="0"/>
              <a:t>2. CONTEXTUL REGIONAL</a:t>
            </a:r>
            <a:endParaRPr lang="en-US" sz="3200" dirty="0"/>
          </a:p>
        </p:txBody>
      </p:sp>
      <p:sp>
        <p:nvSpPr>
          <p:cNvPr id="3" name="Content Placeholder 2"/>
          <p:cNvSpPr>
            <a:spLocks noGrp="1"/>
          </p:cNvSpPr>
          <p:nvPr>
            <p:ph idx="1"/>
          </p:nvPr>
        </p:nvSpPr>
        <p:spPr/>
        <p:txBody>
          <a:bodyPr>
            <a:normAutofit fontScale="92500" lnSpcReduction="10000"/>
          </a:bodyPr>
          <a:lstStyle/>
          <a:p>
            <a:pPr algn="just"/>
            <a:r>
              <a:rPr lang="ro-RO" sz="2400" dirty="0" smtClean="0"/>
              <a:t>În funcție de gradul de ocupare al populației, sectoarele forte ale regiunii – agricultura și industria prelucrătoare</a:t>
            </a:r>
            <a:r>
              <a:rPr lang="en-GB" sz="2400" dirty="0" smtClean="0"/>
              <a:t>;</a:t>
            </a:r>
            <a:endParaRPr lang="ro-RO" sz="2400" dirty="0" smtClean="0"/>
          </a:p>
          <a:p>
            <a:pPr algn="just"/>
            <a:r>
              <a:rPr lang="ro-RO" sz="2400" dirty="0" smtClean="0"/>
              <a:t>Sectoarele cu cel mai redus grad de ocupare al populației – ITC, servicii financiare și turistice</a:t>
            </a:r>
            <a:r>
              <a:rPr lang="en-GB" sz="2400" dirty="0" smtClean="0"/>
              <a:t>;</a:t>
            </a:r>
            <a:endParaRPr lang="ro-RO" sz="2400" dirty="0" smtClean="0"/>
          </a:p>
          <a:p>
            <a:pPr algn="just"/>
            <a:r>
              <a:rPr lang="ro-RO" sz="2400" dirty="0" smtClean="0"/>
              <a:t>Se mai observă deasemenea, un grad redus de ocupare în sectoarele cu valoare adăugată ridicată</a:t>
            </a:r>
            <a:r>
              <a:rPr lang="en-GB" sz="2400" dirty="0" smtClean="0"/>
              <a:t>;</a:t>
            </a:r>
            <a:endParaRPr lang="ro-RO" sz="2400" dirty="0" smtClean="0"/>
          </a:p>
          <a:p>
            <a:pPr algn="just"/>
            <a:r>
              <a:rPr lang="ro-RO" sz="2400" dirty="0" smtClean="0"/>
              <a:t>Potențial bun de creare a cunoașterii, însă nivel foarte scăzut al valorificării rezutatelor cercetării (grad scăzut de colaborare între cercetare și mediul de afaceri)</a:t>
            </a:r>
            <a:r>
              <a:rPr lang="en-GB" sz="2400" dirty="0" smtClean="0"/>
              <a:t>;</a:t>
            </a:r>
            <a:endParaRPr lang="ro-RO" sz="2400" dirty="0" smtClean="0"/>
          </a:p>
          <a:p>
            <a:pPr algn="just"/>
            <a:r>
              <a:rPr lang="ro-RO" sz="2400" dirty="0" smtClean="0"/>
              <a:t>Se impun astfel, elaborarea și implementarea de strategii și initiațive de reorientare a forței de muncă către servicii, dar în primul rând de reținere și atragere in regiune a forței de muncă cu înaltă specializare.</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a:bodyPr>
          <a:lstStyle/>
          <a:p>
            <a:r>
              <a:rPr lang="ro-RO" sz="3200" dirty="0" smtClean="0"/>
              <a:t>3. INIȚIATIVE REGIONALE </a:t>
            </a:r>
            <a:endParaRPr lang="en-US" sz="3200" dirty="0"/>
          </a:p>
        </p:txBody>
      </p:sp>
      <p:sp>
        <p:nvSpPr>
          <p:cNvPr id="3" name="Content Placeholder 2"/>
          <p:cNvSpPr>
            <a:spLocks noGrp="1"/>
          </p:cNvSpPr>
          <p:nvPr>
            <p:ph idx="1"/>
          </p:nvPr>
        </p:nvSpPr>
        <p:spPr>
          <a:xfrm>
            <a:off x="457200" y="1676400"/>
            <a:ext cx="8229600" cy="4297363"/>
          </a:xfrm>
        </p:spPr>
        <p:txBody>
          <a:bodyPr>
            <a:normAutofit/>
          </a:bodyPr>
          <a:lstStyle/>
          <a:p>
            <a:pPr algn="just"/>
            <a:r>
              <a:rPr lang="ro-RO" sz="2000" dirty="0" smtClean="0"/>
              <a:t>Problema migrației forței de muncă cu înaltă specializare a fost conștientizată încă din 2007 când a fost elaborată de către ADR Sud Muntenia, </a:t>
            </a:r>
            <a:r>
              <a:rPr lang="ro-RO" sz="2000" b="1" dirty="0" smtClean="0"/>
              <a:t>Strategia </a:t>
            </a:r>
            <a:r>
              <a:rPr lang="vi-VN" sz="2000" b="1" dirty="0" smtClean="0">
                <a:latin typeface="Calibri" pitchFamily="34" charset="0"/>
                <a:cs typeface="Calibri" pitchFamily="34" charset="0"/>
              </a:rPr>
              <a:t>Regională</a:t>
            </a:r>
            <a:r>
              <a:rPr lang="ro-RO" sz="2000" b="1" dirty="0" smtClean="0"/>
              <a:t> de Inovare 2008 – 2013 </a:t>
            </a:r>
            <a:r>
              <a:rPr lang="ro-RO" sz="2000" dirty="0" smtClean="0"/>
              <a:t>(Programul Cadru 6)</a:t>
            </a:r>
            <a:r>
              <a:rPr lang="en-GB" sz="2000" dirty="0" smtClean="0"/>
              <a:t>;</a:t>
            </a:r>
            <a:endParaRPr lang="ro-RO" sz="2000" dirty="0" smtClean="0"/>
          </a:p>
          <a:p>
            <a:pPr algn="just"/>
            <a:r>
              <a:rPr lang="ro-RO" sz="2000" dirty="0" smtClean="0"/>
              <a:t>Scopul Strategiei a fost acela de a întări condițiile cadru pentru dezvoltarea economică a regiunii prin crea</a:t>
            </a:r>
            <a:r>
              <a:rPr lang="en-US" sz="2000" dirty="0" smtClean="0"/>
              <a:t>rea</a:t>
            </a:r>
            <a:r>
              <a:rPr lang="ro-RO" sz="2000" dirty="0" smtClean="0"/>
              <a:t> unui ecosistem propice inovării</a:t>
            </a:r>
            <a:r>
              <a:rPr lang="en-GB" sz="2000" dirty="0" smtClean="0"/>
              <a:t>;</a:t>
            </a:r>
            <a:endParaRPr lang="ro-RO" sz="2000" dirty="0" smtClean="0"/>
          </a:p>
          <a:p>
            <a:pPr algn="just"/>
            <a:r>
              <a:rPr lang="ro-RO" sz="2000" dirty="0" smtClean="0"/>
              <a:t>Partea de analiză a strategiei a investigat nivelul de conștientizare al instituțiilor publice cu privire la impactul negativ al acestui fenomen și a propus măsuri de stopare a acestuia la nivelul regiunii</a:t>
            </a:r>
            <a:r>
              <a:rPr lang="en-GB" sz="2000" dirty="0" smtClean="0"/>
              <a:t>;</a:t>
            </a:r>
            <a:endParaRPr lang="ro-RO" sz="2000" dirty="0" smtClean="0"/>
          </a:p>
          <a:p>
            <a:pPr algn="just"/>
            <a:r>
              <a:rPr lang="ro-RO" sz="2000" dirty="0" smtClean="0"/>
              <a:t>Startegia a propus un mix de măsuri de tip hard &amp;soft care, pe de o parte să crească atractivitatea regiunii pentru mediul de afaceri și capital uman înalt specializat și să susțină competitivitatea sistemului economic regional, iar pe de altă parte, să promoveze antreprenoriatul autohton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a:bodyPr>
          <a:lstStyle/>
          <a:p>
            <a:r>
              <a:rPr lang="ro-RO" sz="3200" dirty="0" smtClean="0"/>
              <a:t>3. INIȚIATIVE REGIONALE </a:t>
            </a:r>
            <a:endParaRPr lang="en-US" sz="3200" dirty="0"/>
          </a:p>
        </p:txBody>
      </p:sp>
      <p:sp>
        <p:nvSpPr>
          <p:cNvPr id="3" name="Content Placeholder 2"/>
          <p:cNvSpPr>
            <a:spLocks noGrp="1"/>
          </p:cNvSpPr>
          <p:nvPr>
            <p:ph idx="1"/>
          </p:nvPr>
        </p:nvSpPr>
        <p:spPr>
          <a:xfrm>
            <a:off x="457200" y="1447800"/>
            <a:ext cx="8229600" cy="4953000"/>
          </a:xfrm>
        </p:spPr>
        <p:txBody>
          <a:bodyPr>
            <a:normAutofit lnSpcReduction="10000"/>
          </a:bodyPr>
          <a:lstStyle/>
          <a:p>
            <a:pPr algn="just"/>
            <a:r>
              <a:rPr lang="ro-RO" sz="1800" b="1" dirty="0" smtClean="0">
                <a:latin typeface="Calibri" pitchFamily="34" charset="0"/>
                <a:cs typeface="Calibri" pitchFamily="34" charset="0"/>
              </a:rPr>
              <a:t>Proiectul Working4Talent </a:t>
            </a:r>
            <a:r>
              <a:rPr lang="ro-RO" sz="1800" dirty="0" smtClean="0">
                <a:latin typeface="Calibri" pitchFamily="34" charset="0"/>
                <a:cs typeface="Calibri" pitchFamily="34" charset="0"/>
              </a:rPr>
              <a:t>- </a:t>
            </a:r>
            <a:r>
              <a:rPr lang="it-IT" sz="1800" b="1" dirty="0" smtClean="0">
                <a:solidFill>
                  <a:srgbClr val="3C6B79"/>
                </a:solidFill>
                <a:latin typeface="Calibri" pitchFamily="34" charset="0"/>
                <a:cs typeface="Calibri" pitchFamily="34" charset="0"/>
              </a:rPr>
              <a:t> </a:t>
            </a:r>
            <a:r>
              <a:rPr lang="es-ES_tradnl" sz="1800" b="1" dirty="0" smtClean="0">
                <a:latin typeface="Calibri" pitchFamily="34" charset="0"/>
                <a:cs typeface="Calibri" pitchFamily="34" charset="0"/>
              </a:rPr>
              <a:t>“</a:t>
            </a:r>
            <a:r>
              <a:rPr lang="ro-RO" sz="1800" b="1" dirty="0" smtClean="0">
                <a:latin typeface="Calibri" pitchFamily="34" charset="0"/>
                <a:cs typeface="Calibri" pitchFamily="34" charset="0"/>
              </a:rPr>
              <a:t>Capitalul uman şi inovare: politici pentru ocuparea forţei de muncă în reţelele inovatoare de la nivel regional şi local, pentru atragerea persoanelor înalt calificate şi pentru oportunităţi mai bune de locuri de muncă</a:t>
            </a:r>
            <a:r>
              <a:rPr lang="es-ES_tradnl" sz="1800" b="1" dirty="0" smtClean="0">
                <a:latin typeface="Calibri" pitchFamily="34" charset="0"/>
                <a:cs typeface="Calibri" pitchFamily="34" charset="0"/>
              </a:rPr>
              <a:t>”</a:t>
            </a:r>
            <a:r>
              <a:rPr lang="it-IT" sz="1800" b="1" dirty="0" smtClean="0">
                <a:latin typeface="Calibri" pitchFamily="34" charset="0"/>
                <a:cs typeface="Calibri" pitchFamily="34" charset="0"/>
              </a:rPr>
              <a:t> </a:t>
            </a:r>
            <a:endParaRPr lang="ro-RO" sz="1800" dirty="0" smtClean="0">
              <a:latin typeface="Calibri" pitchFamily="34" charset="0"/>
              <a:cs typeface="Calibri" pitchFamily="34" charset="0"/>
            </a:endParaRPr>
          </a:p>
          <a:p>
            <a:r>
              <a:rPr lang="ro-RO" sz="1800" b="1" dirty="0" smtClean="0"/>
              <a:t>Finanțat</a:t>
            </a:r>
            <a:r>
              <a:rPr lang="ro-RO" sz="1800" dirty="0" smtClean="0"/>
              <a:t> prin programul Interreg IV C, implementat in perioada 2012 – 2014 de un consorțiu de 10 parteneri din 8 țări membre UE și 1 non UE (Norvegia)</a:t>
            </a:r>
            <a:r>
              <a:rPr lang="en-GB" sz="1800" dirty="0" smtClean="0"/>
              <a:t>;</a:t>
            </a:r>
            <a:endParaRPr lang="ro-RO" sz="1800" dirty="0" smtClean="0"/>
          </a:p>
          <a:p>
            <a:pPr algn="just"/>
            <a:r>
              <a:rPr lang="ro-RO" sz="1800" b="1" dirty="0" smtClean="0"/>
              <a:t>Scopul </a:t>
            </a:r>
            <a:r>
              <a:rPr lang="ro-RO" sz="1800" dirty="0" smtClean="0"/>
              <a:t>- îmbunătăţirea prin transfer de experiență a politicilor locale şi regionale, precum şi a programelor de acţiune, pentru a genera noi locuri de muncă pentru persoanele cu înaltă calificare şi pentru a îmbunătăţi cunoştinţe</a:t>
            </a:r>
            <a:r>
              <a:rPr lang="en-US" sz="1800" dirty="0" smtClean="0"/>
              <a:t>le</a:t>
            </a:r>
            <a:r>
              <a:rPr lang="ro-RO" sz="1800" dirty="0" smtClean="0"/>
              <a:t> autorităţilor de la nivel local şi regional,  în ceea ce privește piața muncii conectată la fluxurile de inovare.</a:t>
            </a:r>
          </a:p>
          <a:p>
            <a:pPr algn="just"/>
            <a:r>
              <a:rPr lang="ro-RO" sz="1800" b="1" dirty="0" smtClean="0"/>
              <a:t>Activitățile proiectului</a:t>
            </a:r>
          </a:p>
          <a:p>
            <a:pPr algn="just">
              <a:buFont typeface="Wingdings" pitchFamily="2" charset="2"/>
              <a:buChar char="Ø"/>
            </a:pPr>
            <a:r>
              <a:rPr lang="ro-RO" sz="1800" dirty="0" smtClean="0"/>
              <a:t>Realizarea de fiecare partener a câte unui Raport de Analiză Locală a sistemului regional de inovare, cu evidențierea factorilor principale ce influențează atragerea și reținerea capitalului înalt specializat in regiune, precum și a unui raport comun la nivelul consorțiului</a:t>
            </a:r>
            <a:r>
              <a:rPr lang="en-GB" sz="1800" dirty="0" smtClean="0"/>
              <a:t>;</a:t>
            </a:r>
            <a:endParaRPr lang="ro-RO" sz="1800" dirty="0" smtClean="0"/>
          </a:p>
          <a:p>
            <a:pPr algn="just">
              <a:buFont typeface="Wingdings" pitchFamily="2" charset="2"/>
              <a:buChar char="Ø"/>
            </a:pPr>
            <a:r>
              <a:rPr lang="ro-RO" sz="1800" dirty="0" smtClean="0"/>
              <a:t>Identificarea de bune practici in atragerea și reținerea talentelor in regiune</a:t>
            </a:r>
            <a:r>
              <a:rPr lang="en-GB" sz="1800" dirty="0" smtClean="0"/>
              <a:t>;</a:t>
            </a:r>
            <a:endParaRPr lang="ro-RO" sz="1800" dirty="0" smtClean="0"/>
          </a:p>
          <a:p>
            <a:pPr algn="just">
              <a:buFont typeface="Wingdings" pitchFamily="2" charset="2"/>
              <a:buChar char="Ø"/>
            </a:pPr>
            <a:r>
              <a:rPr lang="ro-RO" sz="1800" dirty="0" smtClean="0"/>
              <a:t>Elaborarea de recomadări de politici</a:t>
            </a:r>
            <a:r>
              <a:rPr lang="en-GB" sz="1800" dirty="0" smtClean="0"/>
              <a:t>.</a:t>
            </a:r>
            <a:endParaRPr lang="ro-RO" sz="1800" dirty="0" smtClean="0"/>
          </a:p>
          <a:p>
            <a:pPr algn="just"/>
            <a:endParaRPr lang="ro-RO" sz="1800" dirty="0" smtClean="0"/>
          </a:p>
          <a:p>
            <a:pPr algn="just"/>
            <a:endParaRPr lang="ro-RO" sz="1800" dirty="0" smtClean="0"/>
          </a:p>
          <a:p>
            <a:pPr algn="just"/>
            <a:endParaRPr lang="ro-RO" sz="2000" dirty="0" smtClean="0"/>
          </a:p>
          <a:p>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TotalTime>
  <Words>2609</Words>
  <Application>Microsoft Office PowerPoint</Application>
  <PresentationFormat>On-screen Show (4:3)</PresentationFormat>
  <Paragraphs>182</Paragraphs>
  <Slides>21</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4" baseType="lpstr">
      <vt:lpstr>Temă Office</vt:lpstr>
      <vt:lpstr>Custom Design</vt:lpstr>
      <vt:lpstr>Slide</vt:lpstr>
      <vt:lpstr>Bune practici in regiunea Sud Muntenia în dezvoltarea de politici pentru atragerea și reținerea capitalului uman înalt calificat în regiuni – concluziile proiectului Working 4 Talent.   </vt:lpstr>
      <vt:lpstr>CONȚINUT</vt:lpstr>
      <vt:lpstr>1. FENOMENUL DE EXOD AL CREIERELOR</vt:lpstr>
      <vt:lpstr>1. FENOMENUL DE EXOD AL CREIERELOR</vt:lpstr>
      <vt:lpstr>2. CONTEXTUL REGIONAL</vt:lpstr>
      <vt:lpstr>2. CONTEXTUL REGIONAL</vt:lpstr>
      <vt:lpstr>2. CONTEXTUL REGIONAL</vt:lpstr>
      <vt:lpstr>3. INIȚIATIVE REGIONALE </vt:lpstr>
      <vt:lpstr>3. INIȚIATIVE REGIONALE </vt:lpstr>
      <vt:lpstr>4. BUNE PRACTICI PENTRU ATRAGEREA ȘI REȚINEREA IN REGIUNE A CAPITALULUI UMAN ÎNALT SPECIALIZAT</vt:lpstr>
      <vt:lpstr>HARTA BUNELOR PRACTICI – W4T</vt:lpstr>
      <vt:lpstr>4. BUNE PRACTICI PENTRU ATRAGEREA ȘI REȚINEREA IN REGIUNE A CAPITALULUI UMAN ÎNALT SPECIALIZAT</vt:lpstr>
      <vt:lpstr>Slide 13</vt:lpstr>
      <vt:lpstr>1. AALTO START-UP CENTRE (FI)</vt:lpstr>
      <vt:lpstr>2. DO IT IN BARCELONA (SP)</vt:lpstr>
      <vt:lpstr>3. THE TALENT HOUSE OF SAN SEBASTIAN (SP)</vt:lpstr>
      <vt:lpstr>Slide 17</vt:lpstr>
      <vt:lpstr>Slide 18</vt:lpstr>
      <vt:lpstr>Slide 19</vt:lpstr>
      <vt:lpstr>6. CONCLUZII</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Bune practici in regiunea Sud Muntenia în dezvoltarea de politici pentru atragerea și reținerea capitalului uman înalt calificat în regiuni – concluziile proiectului Working 4 Talent.</dc:title>
  <dc:creator>Gilda Niculescu</dc:creator>
  <cp:lastModifiedBy>Gilda Niculescu</cp:lastModifiedBy>
  <cp:revision>109</cp:revision>
  <dcterms:created xsi:type="dcterms:W3CDTF">2016-10-06T12:01:44Z</dcterms:created>
  <dcterms:modified xsi:type="dcterms:W3CDTF">2016-10-12T07:27:01Z</dcterms:modified>
</cp:coreProperties>
</file>