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handoutMasterIdLst>
    <p:handoutMasterId r:id="rId17"/>
  </p:handoutMasterIdLst>
  <p:sldIdLst>
    <p:sldId id="256" r:id="rId2"/>
    <p:sldId id="387" r:id="rId3"/>
    <p:sldId id="394" r:id="rId4"/>
    <p:sldId id="404" r:id="rId5"/>
    <p:sldId id="390" r:id="rId6"/>
    <p:sldId id="391" r:id="rId7"/>
    <p:sldId id="392" r:id="rId8"/>
    <p:sldId id="395" r:id="rId9"/>
    <p:sldId id="397" r:id="rId10"/>
    <p:sldId id="398" r:id="rId11"/>
    <p:sldId id="399" r:id="rId12"/>
    <p:sldId id="400" r:id="rId13"/>
    <p:sldId id="401" r:id="rId14"/>
    <p:sldId id="402"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89499" autoAdjust="0"/>
  </p:normalViewPr>
  <p:slideViewPr>
    <p:cSldViewPr>
      <p:cViewPr>
        <p:scale>
          <a:sx n="86" d="100"/>
          <a:sy n="86" d="100"/>
        </p:scale>
        <p:origin x="-1219" y="197"/>
      </p:cViewPr>
      <p:guideLst>
        <p:guide orient="horz" pos="2160"/>
        <p:guide pos="2880"/>
      </p:guideLst>
    </p:cSldViewPr>
  </p:slideViewPr>
  <p:outlineViewPr>
    <p:cViewPr>
      <p:scale>
        <a:sx n="33" d="100"/>
        <a:sy n="33" d="100"/>
      </p:scale>
      <p:origin x="0" y="635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orient="horz" pos="3127"/>
        <p:guide pos="216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2E4A19-7F60-482F-BFB1-6ECE5278C2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o-RO"/>
        </a:p>
      </dgm:t>
    </dgm:pt>
    <dgm:pt modelId="{9E2B8111-DCBC-463F-9B07-599B809CED1E}">
      <dgm:prSet phldrT="[Text]" custT="1"/>
      <dgm:spPr/>
      <dgm:t>
        <a:bodyPr/>
        <a:lstStyle/>
        <a:p>
          <a:r>
            <a:rPr lang="ro-RO" sz="2000" b="1" dirty="0" smtClean="0">
              <a:solidFill>
                <a:srgbClr val="FFFF00"/>
              </a:solidFill>
            </a:rPr>
            <a:t>MFE</a:t>
          </a:r>
          <a:endParaRPr lang="ro-RO" sz="2000" b="1" dirty="0">
            <a:solidFill>
              <a:srgbClr val="FFFF00"/>
            </a:solidFill>
          </a:endParaRPr>
        </a:p>
      </dgm:t>
    </dgm:pt>
    <dgm:pt modelId="{E8FFEC30-DF1C-4073-9723-E99F2E3DF6C0}" type="parTrans" cxnId="{07A35AB1-FC2D-4CCC-B36F-6B7340F9A5D5}">
      <dgm:prSet/>
      <dgm:spPr/>
      <dgm:t>
        <a:bodyPr/>
        <a:lstStyle/>
        <a:p>
          <a:endParaRPr lang="ro-RO"/>
        </a:p>
      </dgm:t>
    </dgm:pt>
    <dgm:pt modelId="{5EB4BFB8-8E70-47B8-BA3C-8E4A30B85821}" type="sibTrans" cxnId="{07A35AB1-FC2D-4CCC-B36F-6B7340F9A5D5}">
      <dgm:prSet/>
      <dgm:spPr/>
      <dgm:t>
        <a:bodyPr/>
        <a:lstStyle/>
        <a:p>
          <a:endParaRPr lang="ro-RO"/>
        </a:p>
      </dgm:t>
    </dgm:pt>
    <dgm:pt modelId="{8DB9263B-6D37-46A3-926E-3774B79E0204}">
      <dgm:prSet phldrT="[Text]" custT="1"/>
      <dgm:spPr/>
      <dgm:t>
        <a:bodyPr/>
        <a:lstStyle/>
        <a:p>
          <a:r>
            <a:rPr lang="ro-RO" sz="2000" b="1" dirty="0" smtClean="0">
              <a:solidFill>
                <a:srgbClr val="FFFF00"/>
              </a:solidFill>
            </a:rPr>
            <a:t>MLPDA</a:t>
          </a:r>
          <a:endParaRPr lang="ro-RO" sz="2000" b="1" dirty="0">
            <a:solidFill>
              <a:srgbClr val="FFFF00"/>
            </a:solidFill>
          </a:endParaRPr>
        </a:p>
      </dgm:t>
    </dgm:pt>
    <dgm:pt modelId="{151E73B9-1B6B-4519-A2B8-9862B8397301}" type="parTrans" cxnId="{84FB84E1-E70F-45A2-B6B6-8FFDE06DD283}">
      <dgm:prSet/>
      <dgm:spPr/>
      <dgm:t>
        <a:bodyPr/>
        <a:lstStyle/>
        <a:p>
          <a:endParaRPr lang="ro-RO"/>
        </a:p>
      </dgm:t>
    </dgm:pt>
    <dgm:pt modelId="{1F8DDA6F-C334-4CAC-8974-1328828F5666}" type="sibTrans" cxnId="{84FB84E1-E70F-45A2-B6B6-8FFDE06DD283}">
      <dgm:prSet/>
      <dgm:spPr/>
      <dgm:t>
        <a:bodyPr/>
        <a:lstStyle/>
        <a:p>
          <a:endParaRPr lang="ro-RO"/>
        </a:p>
      </dgm:t>
    </dgm:pt>
    <dgm:pt modelId="{6DD76D24-6933-44C4-89C1-D53A3182F9C2}">
      <dgm:prSet phldrT="[Text]"/>
      <dgm:spPr/>
      <dgm:t>
        <a:bodyPr/>
        <a:lstStyle/>
        <a:p>
          <a:r>
            <a:rPr lang="en-US" b="1" dirty="0" smtClean="0"/>
            <a:t>P</a:t>
          </a:r>
          <a:r>
            <a:rPr lang="ro-RO" b="1" dirty="0" err="1" smtClean="0"/>
            <a:t>olitica</a:t>
          </a:r>
          <a:r>
            <a:rPr lang="ro-RO" b="1" dirty="0" smtClean="0"/>
            <a:t> Agricola Comună, Politica Comună in domeniul pescuitului si Fondul aferent afacerilor maritime</a:t>
          </a:r>
          <a:endParaRPr lang="ro-RO" dirty="0"/>
        </a:p>
      </dgm:t>
    </dgm:pt>
    <dgm:pt modelId="{894EE983-5D54-424C-97A8-CBC7C82243F0}" type="parTrans" cxnId="{EF4879F6-FDA8-4614-BC0B-07091987B216}">
      <dgm:prSet/>
      <dgm:spPr/>
      <dgm:t>
        <a:bodyPr/>
        <a:lstStyle/>
        <a:p>
          <a:endParaRPr lang="ro-RO"/>
        </a:p>
      </dgm:t>
    </dgm:pt>
    <dgm:pt modelId="{0F240C47-3322-498E-8230-BEBAE3177CD5}" type="sibTrans" cxnId="{EF4879F6-FDA8-4614-BC0B-07091987B216}">
      <dgm:prSet/>
      <dgm:spPr/>
      <dgm:t>
        <a:bodyPr/>
        <a:lstStyle/>
        <a:p>
          <a:endParaRPr lang="ro-RO"/>
        </a:p>
      </dgm:t>
    </dgm:pt>
    <dgm:pt modelId="{73673280-88A7-4BE7-9496-59348BFE25B7}">
      <dgm:prSet phldrT="[Text]" custT="1"/>
      <dgm:spPr/>
      <dgm:t>
        <a:bodyPr/>
        <a:lstStyle/>
        <a:p>
          <a:r>
            <a:rPr lang="ro-RO" sz="2000" b="1" dirty="0" smtClean="0">
              <a:solidFill>
                <a:srgbClr val="FFFF00"/>
              </a:solidFill>
            </a:rPr>
            <a:t>MAI</a:t>
          </a:r>
          <a:endParaRPr lang="ro-RO" sz="2000" b="1" dirty="0">
            <a:solidFill>
              <a:srgbClr val="FFFF00"/>
            </a:solidFill>
          </a:endParaRPr>
        </a:p>
      </dgm:t>
    </dgm:pt>
    <dgm:pt modelId="{4DEF797E-5563-4C9E-B30E-4C00D7A716CE}" type="parTrans" cxnId="{AF3B506A-FAF3-42B2-A005-5CB76DF14263}">
      <dgm:prSet/>
      <dgm:spPr/>
      <dgm:t>
        <a:bodyPr/>
        <a:lstStyle/>
        <a:p>
          <a:endParaRPr lang="ro-RO"/>
        </a:p>
      </dgm:t>
    </dgm:pt>
    <dgm:pt modelId="{E19560E2-36B1-4E7D-BD9A-1F97E4977DD3}" type="sibTrans" cxnId="{AF3B506A-FAF3-42B2-A005-5CB76DF14263}">
      <dgm:prSet/>
      <dgm:spPr/>
      <dgm:t>
        <a:bodyPr/>
        <a:lstStyle/>
        <a:p>
          <a:endParaRPr lang="ro-RO"/>
        </a:p>
      </dgm:t>
    </dgm:pt>
    <dgm:pt modelId="{65E2D582-4D68-4F72-A805-D9D1A559A779}">
      <dgm:prSet phldrT="[Text]" custT="1"/>
      <dgm:spPr/>
      <dgm:t>
        <a:bodyPr/>
        <a:lstStyle/>
        <a:p>
          <a:r>
            <a:rPr lang="ro-RO" sz="1600" b="1" dirty="0" smtClean="0">
              <a:solidFill>
                <a:schemeClr val="tx1"/>
              </a:solidFill>
            </a:rPr>
            <a:t>Fondurile </a:t>
          </a:r>
          <a:r>
            <a:rPr lang="vi-VN" sz="1600" b="1" dirty="0" smtClean="0">
              <a:solidFill>
                <a:schemeClr val="tx1"/>
              </a:solidFill>
              <a:latin typeface="Calibri" panose="020F0502020204030204" pitchFamily="34" charset="0"/>
            </a:rPr>
            <a:t>aferente domeniului afaceri interne</a:t>
          </a:r>
          <a:endParaRPr lang="ro-RO" sz="1600" dirty="0"/>
        </a:p>
      </dgm:t>
    </dgm:pt>
    <dgm:pt modelId="{55DA1179-14E9-4EFD-B59D-A17DE93DE179}" type="parTrans" cxnId="{5DF74C39-8EC2-4B84-BAB2-8A72288EFC3E}">
      <dgm:prSet/>
      <dgm:spPr/>
      <dgm:t>
        <a:bodyPr/>
        <a:lstStyle/>
        <a:p>
          <a:endParaRPr lang="ro-RO"/>
        </a:p>
      </dgm:t>
    </dgm:pt>
    <dgm:pt modelId="{4541C06B-9597-4A9B-83C4-4E144B211F1C}" type="sibTrans" cxnId="{5DF74C39-8EC2-4B84-BAB2-8A72288EFC3E}">
      <dgm:prSet/>
      <dgm:spPr/>
      <dgm:t>
        <a:bodyPr/>
        <a:lstStyle/>
        <a:p>
          <a:endParaRPr lang="ro-RO"/>
        </a:p>
      </dgm:t>
    </dgm:pt>
    <dgm:pt modelId="{F8D27342-8211-4585-9F9C-CBC1E8AA8929}">
      <dgm:prSet phldrT="[Text]" custT="1"/>
      <dgm:spPr/>
      <dgm:t>
        <a:bodyPr/>
        <a:lstStyle/>
        <a:p>
          <a:r>
            <a:rPr lang="ro-RO" sz="2000" b="1" dirty="0" smtClean="0">
              <a:solidFill>
                <a:srgbClr val="FFFF00"/>
              </a:solidFill>
            </a:rPr>
            <a:t>MADR</a:t>
          </a:r>
          <a:endParaRPr lang="ro-RO" sz="2000" b="1" dirty="0">
            <a:solidFill>
              <a:srgbClr val="FFFF00"/>
            </a:solidFill>
          </a:endParaRPr>
        </a:p>
      </dgm:t>
    </dgm:pt>
    <dgm:pt modelId="{CFA02AF9-8F4C-4E6F-8828-04BA67410059}" type="parTrans" cxnId="{1CB39953-A544-4EA1-995E-51DEDED010CE}">
      <dgm:prSet/>
      <dgm:spPr/>
      <dgm:t>
        <a:bodyPr/>
        <a:lstStyle/>
        <a:p>
          <a:endParaRPr lang="ro-RO"/>
        </a:p>
      </dgm:t>
    </dgm:pt>
    <dgm:pt modelId="{9FCEE956-0BD0-4772-A907-DE4B6F36B48F}" type="sibTrans" cxnId="{1CB39953-A544-4EA1-995E-51DEDED010CE}">
      <dgm:prSet/>
      <dgm:spPr/>
      <dgm:t>
        <a:bodyPr/>
        <a:lstStyle/>
        <a:p>
          <a:endParaRPr lang="ro-RO"/>
        </a:p>
      </dgm:t>
    </dgm:pt>
    <dgm:pt modelId="{76DDC42F-3308-4E8F-993B-28C03FCC0C8D}">
      <dgm:prSet/>
      <dgm:spPr/>
      <dgm:t>
        <a:bodyPr/>
        <a:lstStyle/>
        <a:p>
          <a:r>
            <a:rPr lang="ro-RO" b="1" dirty="0" smtClean="0"/>
            <a:t>Coordonator Politica de Coeziune</a:t>
          </a:r>
          <a:endParaRPr lang="ro-RO" b="1" dirty="0"/>
        </a:p>
      </dgm:t>
    </dgm:pt>
    <dgm:pt modelId="{BAA411E3-A123-4639-B7C0-0BC9CD3F0D17}" type="parTrans" cxnId="{017BFB0C-ED04-4C99-9341-4877146B6F25}">
      <dgm:prSet/>
      <dgm:spPr/>
      <dgm:t>
        <a:bodyPr/>
        <a:lstStyle/>
        <a:p>
          <a:endParaRPr lang="ro-RO"/>
        </a:p>
      </dgm:t>
    </dgm:pt>
    <dgm:pt modelId="{946ADE4C-1D60-4997-8854-81E8EEEDF667}" type="sibTrans" cxnId="{017BFB0C-ED04-4C99-9341-4877146B6F25}">
      <dgm:prSet/>
      <dgm:spPr/>
      <dgm:t>
        <a:bodyPr/>
        <a:lstStyle/>
        <a:p>
          <a:endParaRPr lang="ro-RO"/>
        </a:p>
      </dgm:t>
    </dgm:pt>
    <dgm:pt modelId="{D25B4BDA-4458-49C1-A584-B8497069887B}">
      <dgm:prSet/>
      <dgm:spPr/>
      <dgm:t>
        <a:bodyPr/>
        <a:lstStyle/>
        <a:p>
          <a:r>
            <a:rPr lang="en-US" b="1" dirty="0" err="1" smtClean="0"/>
            <a:t>Programele</a:t>
          </a:r>
          <a:r>
            <a:rPr lang="en-US" b="1" dirty="0" smtClean="0"/>
            <a:t> de </a:t>
          </a:r>
          <a:r>
            <a:rPr lang="en-US" b="1" dirty="0" err="1" smtClean="0"/>
            <a:t>cooperare</a:t>
          </a:r>
          <a:r>
            <a:rPr lang="en-US" b="1" dirty="0" smtClean="0"/>
            <a:t> </a:t>
          </a:r>
          <a:r>
            <a:rPr lang="en-US" b="1" dirty="0" err="1" smtClean="0"/>
            <a:t>teritoriala</a:t>
          </a:r>
          <a:endParaRPr lang="ro-RO" dirty="0"/>
        </a:p>
      </dgm:t>
    </dgm:pt>
    <dgm:pt modelId="{558394BB-76D1-482B-80BA-F899BD595EB0}" type="parTrans" cxnId="{8681810C-3FB4-4600-8F3D-AECF1CC9AB65}">
      <dgm:prSet/>
      <dgm:spPr/>
      <dgm:t>
        <a:bodyPr/>
        <a:lstStyle/>
        <a:p>
          <a:endParaRPr lang="ro-RO"/>
        </a:p>
      </dgm:t>
    </dgm:pt>
    <dgm:pt modelId="{DBE60969-041A-42F0-9694-9176FD590D1D}" type="sibTrans" cxnId="{8681810C-3FB4-4600-8F3D-AECF1CC9AB65}">
      <dgm:prSet/>
      <dgm:spPr/>
      <dgm:t>
        <a:bodyPr/>
        <a:lstStyle/>
        <a:p>
          <a:endParaRPr lang="ro-RO"/>
        </a:p>
      </dgm:t>
    </dgm:pt>
    <dgm:pt modelId="{B52689DE-6D26-4105-AA88-EDBCF7F50B20}">
      <dgm:prSet phldrT="[Text]"/>
      <dgm:spPr/>
      <dgm:t>
        <a:bodyPr/>
        <a:lstStyle/>
        <a:p>
          <a:r>
            <a:rPr lang="vi-VN" sz="1300" b="1" baseline="0" dirty="0" smtClean="0">
              <a:solidFill>
                <a:schemeClr val="tx1"/>
              </a:solidFill>
            </a:rPr>
            <a:t>Fondul azil, migrație și integrare (FAMI)</a:t>
          </a:r>
          <a:endParaRPr lang="ro-RO" sz="1300" baseline="0" dirty="0">
            <a:solidFill>
              <a:schemeClr val="tx1"/>
            </a:solidFill>
          </a:endParaRPr>
        </a:p>
      </dgm:t>
    </dgm:pt>
    <dgm:pt modelId="{765D03AD-9097-44D5-A55D-D0D96FB2A7E8}" type="parTrans" cxnId="{CB7B3E42-5EED-41A6-BCA7-7A738446B88E}">
      <dgm:prSet/>
      <dgm:spPr/>
      <dgm:t>
        <a:bodyPr/>
        <a:lstStyle/>
        <a:p>
          <a:endParaRPr lang="ro-RO"/>
        </a:p>
      </dgm:t>
    </dgm:pt>
    <dgm:pt modelId="{2E00B2EB-77EC-490A-84CC-372783694C61}" type="sibTrans" cxnId="{CB7B3E42-5EED-41A6-BCA7-7A738446B88E}">
      <dgm:prSet/>
      <dgm:spPr/>
      <dgm:t>
        <a:bodyPr/>
        <a:lstStyle/>
        <a:p>
          <a:endParaRPr lang="ro-RO"/>
        </a:p>
      </dgm:t>
    </dgm:pt>
    <dgm:pt modelId="{43DA0901-1F18-4CD5-B82B-093F793D1922}">
      <dgm:prSet phldrT="[Text]"/>
      <dgm:spPr/>
      <dgm:t>
        <a:bodyPr/>
        <a:lstStyle/>
        <a:p>
          <a:r>
            <a:rPr lang="vi-VN" sz="1300" b="1" baseline="0" dirty="0" smtClean="0">
              <a:solidFill>
                <a:schemeClr val="tx1"/>
              </a:solidFill>
            </a:rPr>
            <a:t>Fondul securitate internă (FSI)</a:t>
          </a:r>
          <a:r>
            <a:rPr lang="vi-VN" sz="1300" baseline="0" dirty="0" smtClean="0">
              <a:solidFill>
                <a:schemeClr val="tx1"/>
              </a:solidFill>
            </a:rPr>
            <a:t> </a:t>
          </a:r>
          <a:endParaRPr lang="ro-RO" sz="1300" baseline="0" dirty="0">
            <a:solidFill>
              <a:schemeClr val="tx1"/>
            </a:solidFill>
          </a:endParaRPr>
        </a:p>
      </dgm:t>
    </dgm:pt>
    <dgm:pt modelId="{CA8D998B-E5F2-45C0-BFCF-5629278E3262}" type="parTrans" cxnId="{7FE1029A-7CE1-4792-B05A-8D4B2C00EFE7}">
      <dgm:prSet/>
      <dgm:spPr/>
      <dgm:t>
        <a:bodyPr/>
        <a:lstStyle/>
        <a:p>
          <a:endParaRPr lang="ro-RO"/>
        </a:p>
      </dgm:t>
    </dgm:pt>
    <dgm:pt modelId="{939B68FE-CF5D-47F4-8867-53DF39096665}" type="sibTrans" cxnId="{7FE1029A-7CE1-4792-B05A-8D4B2C00EFE7}">
      <dgm:prSet/>
      <dgm:spPr/>
      <dgm:t>
        <a:bodyPr/>
        <a:lstStyle/>
        <a:p>
          <a:endParaRPr lang="ro-RO"/>
        </a:p>
      </dgm:t>
    </dgm:pt>
    <dgm:pt modelId="{47B01950-8DC5-4BCF-8208-FF0C568FF566}">
      <dgm:prSet phldrT="[Text]"/>
      <dgm:spPr/>
      <dgm:t>
        <a:bodyPr/>
        <a:lstStyle/>
        <a:p>
          <a:r>
            <a:rPr lang="vi-VN" sz="1300" b="1" baseline="0" dirty="0" smtClean="0">
              <a:solidFill>
                <a:schemeClr val="tx1"/>
              </a:solidFill>
            </a:rPr>
            <a:t>Instrumentul pentru managementul frontierei și vize (IMFV)</a:t>
          </a:r>
          <a:endParaRPr lang="ro-RO" sz="1300" baseline="0" dirty="0">
            <a:solidFill>
              <a:schemeClr val="tx1"/>
            </a:solidFill>
          </a:endParaRPr>
        </a:p>
      </dgm:t>
    </dgm:pt>
    <dgm:pt modelId="{D9ADFE47-9C51-44C2-9581-00E31CCECC5F}" type="parTrans" cxnId="{6FCBA234-FFA3-468C-92D0-516E9B0E794A}">
      <dgm:prSet/>
      <dgm:spPr/>
      <dgm:t>
        <a:bodyPr/>
        <a:lstStyle/>
        <a:p>
          <a:endParaRPr lang="ro-RO"/>
        </a:p>
      </dgm:t>
    </dgm:pt>
    <dgm:pt modelId="{CCEB1892-C3B7-4A93-9B7F-3A987A461738}" type="sibTrans" cxnId="{6FCBA234-FFA3-468C-92D0-516E9B0E794A}">
      <dgm:prSet/>
      <dgm:spPr/>
      <dgm:t>
        <a:bodyPr/>
        <a:lstStyle/>
        <a:p>
          <a:endParaRPr lang="ro-RO"/>
        </a:p>
      </dgm:t>
    </dgm:pt>
    <dgm:pt modelId="{1BF27211-8B86-4D10-A204-E3FE15A9F6A1}" type="pres">
      <dgm:prSet presAssocID="{962E4A19-7F60-482F-BFB1-6ECE5278C2E2}" presName="Name0" presStyleCnt="0">
        <dgm:presLayoutVars>
          <dgm:dir/>
          <dgm:animLvl val="lvl"/>
          <dgm:resizeHandles val="exact"/>
        </dgm:presLayoutVars>
      </dgm:prSet>
      <dgm:spPr/>
      <dgm:t>
        <a:bodyPr/>
        <a:lstStyle/>
        <a:p>
          <a:endParaRPr lang="ro-RO"/>
        </a:p>
      </dgm:t>
    </dgm:pt>
    <dgm:pt modelId="{8FE9F54A-EB5E-4A8A-BE9B-A951D12C4368}" type="pres">
      <dgm:prSet presAssocID="{9E2B8111-DCBC-463F-9B07-599B809CED1E}" presName="composite" presStyleCnt="0"/>
      <dgm:spPr/>
    </dgm:pt>
    <dgm:pt modelId="{9A23EFDA-0665-4730-9F72-288D3730449F}" type="pres">
      <dgm:prSet presAssocID="{9E2B8111-DCBC-463F-9B07-599B809CED1E}" presName="parTx" presStyleLbl="alignNode1" presStyleIdx="0" presStyleCnt="4">
        <dgm:presLayoutVars>
          <dgm:chMax val="0"/>
          <dgm:chPref val="0"/>
          <dgm:bulletEnabled val="1"/>
        </dgm:presLayoutVars>
      </dgm:prSet>
      <dgm:spPr/>
      <dgm:t>
        <a:bodyPr/>
        <a:lstStyle/>
        <a:p>
          <a:endParaRPr lang="ro-RO"/>
        </a:p>
      </dgm:t>
    </dgm:pt>
    <dgm:pt modelId="{1617C162-01DD-4213-AD84-8806DEA13CC3}" type="pres">
      <dgm:prSet presAssocID="{9E2B8111-DCBC-463F-9B07-599B809CED1E}" presName="desTx" presStyleLbl="alignAccFollowNode1" presStyleIdx="0" presStyleCnt="4" custScaleX="96644">
        <dgm:presLayoutVars>
          <dgm:bulletEnabled val="1"/>
        </dgm:presLayoutVars>
      </dgm:prSet>
      <dgm:spPr/>
      <dgm:t>
        <a:bodyPr/>
        <a:lstStyle/>
        <a:p>
          <a:endParaRPr lang="ro-RO"/>
        </a:p>
      </dgm:t>
    </dgm:pt>
    <dgm:pt modelId="{B08C3716-2D28-4B77-959C-76E0C8D13C4A}" type="pres">
      <dgm:prSet presAssocID="{5EB4BFB8-8E70-47B8-BA3C-8E4A30B85821}" presName="space" presStyleCnt="0"/>
      <dgm:spPr/>
    </dgm:pt>
    <dgm:pt modelId="{8A333BE5-A9EC-480B-96EC-2171CA4A9D47}" type="pres">
      <dgm:prSet presAssocID="{8DB9263B-6D37-46A3-926E-3774B79E0204}" presName="composite" presStyleCnt="0"/>
      <dgm:spPr/>
    </dgm:pt>
    <dgm:pt modelId="{B3F65A08-85EC-4BED-863D-4DACBE08411A}" type="pres">
      <dgm:prSet presAssocID="{8DB9263B-6D37-46A3-926E-3774B79E0204}" presName="parTx" presStyleLbl="alignNode1" presStyleIdx="1" presStyleCnt="4">
        <dgm:presLayoutVars>
          <dgm:chMax val="0"/>
          <dgm:chPref val="0"/>
          <dgm:bulletEnabled val="1"/>
        </dgm:presLayoutVars>
      </dgm:prSet>
      <dgm:spPr/>
      <dgm:t>
        <a:bodyPr/>
        <a:lstStyle/>
        <a:p>
          <a:endParaRPr lang="ro-RO"/>
        </a:p>
      </dgm:t>
    </dgm:pt>
    <dgm:pt modelId="{8D9E4D4B-55F9-44C8-A8B0-20A4940030B8}" type="pres">
      <dgm:prSet presAssocID="{8DB9263B-6D37-46A3-926E-3774B79E0204}" presName="desTx" presStyleLbl="alignAccFollowNode1" presStyleIdx="1" presStyleCnt="4">
        <dgm:presLayoutVars>
          <dgm:bulletEnabled val="1"/>
        </dgm:presLayoutVars>
      </dgm:prSet>
      <dgm:spPr/>
      <dgm:t>
        <a:bodyPr/>
        <a:lstStyle/>
        <a:p>
          <a:endParaRPr lang="ro-RO"/>
        </a:p>
      </dgm:t>
    </dgm:pt>
    <dgm:pt modelId="{ACE3B513-D2D7-4373-AFCB-08A327A2333E}" type="pres">
      <dgm:prSet presAssocID="{1F8DDA6F-C334-4CAC-8974-1328828F5666}" presName="space" presStyleCnt="0"/>
      <dgm:spPr/>
    </dgm:pt>
    <dgm:pt modelId="{A6CE12A0-0C5E-427E-8D06-B55672311D7F}" type="pres">
      <dgm:prSet presAssocID="{F8D27342-8211-4585-9F9C-CBC1E8AA8929}" presName="composite" presStyleCnt="0"/>
      <dgm:spPr/>
    </dgm:pt>
    <dgm:pt modelId="{3776EBD4-3763-4F1D-864A-3FDA5F4931B8}" type="pres">
      <dgm:prSet presAssocID="{F8D27342-8211-4585-9F9C-CBC1E8AA8929}" presName="parTx" presStyleLbl="alignNode1" presStyleIdx="2" presStyleCnt="4">
        <dgm:presLayoutVars>
          <dgm:chMax val="0"/>
          <dgm:chPref val="0"/>
          <dgm:bulletEnabled val="1"/>
        </dgm:presLayoutVars>
      </dgm:prSet>
      <dgm:spPr/>
      <dgm:t>
        <a:bodyPr/>
        <a:lstStyle/>
        <a:p>
          <a:endParaRPr lang="ro-RO"/>
        </a:p>
      </dgm:t>
    </dgm:pt>
    <dgm:pt modelId="{996BDA0F-A66B-4DD2-9F9B-DE4520D39236}" type="pres">
      <dgm:prSet presAssocID="{F8D27342-8211-4585-9F9C-CBC1E8AA8929}" presName="desTx" presStyleLbl="alignAccFollowNode1" presStyleIdx="2" presStyleCnt="4">
        <dgm:presLayoutVars>
          <dgm:bulletEnabled val="1"/>
        </dgm:presLayoutVars>
      </dgm:prSet>
      <dgm:spPr/>
      <dgm:t>
        <a:bodyPr/>
        <a:lstStyle/>
        <a:p>
          <a:endParaRPr lang="ro-RO"/>
        </a:p>
      </dgm:t>
    </dgm:pt>
    <dgm:pt modelId="{47DD317F-83ED-48AA-82BA-C96D45511E89}" type="pres">
      <dgm:prSet presAssocID="{9FCEE956-0BD0-4772-A907-DE4B6F36B48F}" presName="space" presStyleCnt="0"/>
      <dgm:spPr/>
    </dgm:pt>
    <dgm:pt modelId="{EE06FC48-5C15-408F-BF9A-6104AE573DA8}" type="pres">
      <dgm:prSet presAssocID="{73673280-88A7-4BE7-9496-59348BFE25B7}" presName="composite" presStyleCnt="0"/>
      <dgm:spPr/>
    </dgm:pt>
    <dgm:pt modelId="{EECB1488-374A-4797-BC38-64CB2752E7FB}" type="pres">
      <dgm:prSet presAssocID="{73673280-88A7-4BE7-9496-59348BFE25B7}" presName="parTx" presStyleLbl="alignNode1" presStyleIdx="3" presStyleCnt="4">
        <dgm:presLayoutVars>
          <dgm:chMax val="0"/>
          <dgm:chPref val="0"/>
          <dgm:bulletEnabled val="1"/>
        </dgm:presLayoutVars>
      </dgm:prSet>
      <dgm:spPr/>
      <dgm:t>
        <a:bodyPr/>
        <a:lstStyle/>
        <a:p>
          <a:endParaRPr lang="ro-RO"/>
        </a:p>
      </dgm:t>
    </dgm:pt>
    <dgm:pt modelId="{CDD053A0-5778-4D48-AE61-4A7B49D40C9D}" type="pres">
      <dgm:prSet presAssocID="{73673280-88A7-4BE7-9496-59348BFE25B7}" presName="desTx" presStyleLbl="alignAccFollowNode1" presStyleIdx="3" presStyleCnt="4">
        <dgm:presLayoutVars>
          <dgm:bulletEnabled val="1"/>
        </dgm:presLayoutVars>
      </dgm:prSet>
      <dgm:spPr/>
      <dgm:t>
        <a:bodyPr/>
        <a:lstStyle/>
        <a:p>
          <a:endParaRPr lang="ro-RO"/>
        </a:p>
      </dgm:t>
    </dgm:pt>
  </dgm:ptLst>
  <dgm:cxnLst>
    <dgm:cxn modelId="{1CB39953-A544-4EA1-995E-51DEDED010CE}" srcId="{962E4A19-7F60-482F-BFB1-6ECE5278C2E2}" destId="{F8D27342-8211-4585-9F9C-CBC1E8AA8929}" srcOrd="2" destOrd="0" parTransId="{CFA02AF9-8F4C-4E6F-8828-04BA67410059}" sibTransId="{9FCEE956-0BD0-4772-A907-DE4B6F36B48F}"/>
    <dgm:cxn modelId="{9291E12D-1F2F-4E6D-A869-1BF8BEB3566F}" type="presOf" srcId="{9E2B8111-DCBC-463F-9B07-599B809CED1E}" destId="{9A23EFDA-0665-4730-9F72-288D3730449F}" srcOrd="0" destOrd="0" presId="urn:microsoft.com/office/officeart/2005/8/layout/hList1"/>
    <dgm:cxn modelId="{97DD594C-987F-410A-9D10-A163E140DDDF}" type="presOf" srcId="{6DD76D24-6933-44C4-89C1-D53A3182F9C2}" destId="{996BDA0F-A66B-4DD2-9F9B-DE4520D39236}" srcOrd="0" destOrd="0" presId="urn:microsoft.com/office/officeart/2005/8/layout/hList1"/>
    <dgm:cxn modelId="{DA6B09F8-A0DD-45F1-BB4D-8EEEAB9F8C9B}" type="presOf" srcId="{962E4A19-7F60-482F-BFB1-6ECE5278C2E2}" destId="{1BF27211-8B86-4D10-A204-E3FE15A9F6A1}" srcOrd="0" destOrd="0" presId="urn:microsoft.com/office/officeart/2005/8/layout/hList1"/>
    <dgm:cxn modelId="{AB376CF3-25F2-4744-97A7-14D71540840F}" type="presOf" srcId="{43DA0901-1F18-4CD5-B82B-093F793D1922}" destId="{CDD053A0-5778-4D48-AE61-4A7B49D40C9D}" srcOrd="0" destOrd="2" presId="urn:microsoft.com/office/officeart/2005/8/layout/hList1"/>
    <dgm:cxn modelId="{FCF7A6A9-9B15-4894-981F-B1089B209166}" type="presOf" srcId="{76DDC42F-3308-4E8F-993B-28C03FCC0C8D}" destId="{1617C162-01DD-4213-AD84-8806DEA13CC3}" srcOrd="0" destOrd="0" presId="urn:microsoft.com/office/officeart/2005/8/layout/hList1"/>
    <dgm:cxn modelId="{8681810C-3FB4-4600-8F3D-AECF1CC9AB65}" srcId="{8DB9263B-6D37-46A3-926E-3774B79E0204}" destId="{D25B4BDA-4458-49C1-A584-B8497069887B}" srcOrd="0" destOrd="0" parTransId="{558394BB-76D1-482B-80BA-F899BD595EB0}" sibTransId="{DBE60969-041A-42F0-9694-9176FD590D1D}"/>
    <dgm:cxn modelId="{A62DB5BF-9052-4C34-8846-EEB8E8CB38D6}" type="presOf" srcId="{D25B4BDA-4458-49C1-A584-B8497069887B}" destId="{8D9E4D4B-55F9-44C8-A8B0-20A4940030B8}" srcOrd="0" destOrd="0" presId="urn:microsoft.com/office/officeart/2005/8/layout/hList1"/>
    <dgm:cxn modelId="{5DF74C39-8EC2-4B84-BAB2-8A72288EFC3E}" srcId="{73673280-88A7-4BE7-9496-59348BFE25B7}" destId="{65E2D582-4D68-4F72-A805-D9D1A559A779}" srcOrd="0" destOrd="0" parTransId="{55DA1179-14E9-4EFD-B59D-A17DE93DE179}" sibTransId="{4541C06B-9597-4A9B-83C4-4E144B211F1C}"/>
    <dgm:cxn modelId="{CB7B3E42-5EED-41A6-BCA7-7A738446B88E}" srcId="{73673280-88A7-4BE7-9496-59348BFE25B7}" destId="{B52689DE-6D26-4105-AA88-EDBCF7F50B20}" srcOrd="1" destOrd="0" parTransId="{765D03AD-9097-44D5-A55D-D0D96FB2A7E8}" sibTransId="{2E00B2EB-77EC-490A-84CC-372783694C61}"/>
    <dgm:cxn modelId="{AF3B506A-FAF3-42B2-A005-5CB76DF14263}" srcId="{962E4A19-7F60-482F-BFB1-6ECE5278C2E2}" destId="{73673280-88A7-4BE7-9496-59348BFE25B7}" srcOrd="3" destOrd="0" parTransId="{4DEF797E-5563-4C9E-B30E-4C00D7A716CE}" sibTransId="{E19560E2-36B1-4E7D-BD9A-1F97E4977DD3}"/>
    <dgm:cxn modelId="{7FE1029A-7CE1-4792-B05A-8D4B2C00EFE7}" srcId="{73673280-88A7-4BE7-9496-59348BFE25B7}" destId="{43DA0901-1F18-4CD5-B82B-093F793D1922}" srcOrd="2" destOrd="0" parTransId="{CA8D998B-E5F2-45C0-BFCF-5629278E3262}" sibTransId="{939B68FE-CF5D-47F4-8867-53DF39096665}"/>
    <dgm:cxn modelId="{10C12FFA-2152-4B54-894E-6B1E190E3740}" type="presOf" srcId="{F8D27342-8211-4585-9F9C-CBC1E8AA8929}" destId="{3776EBD4-3763-4F1D-864A-3FDA5F4931B8}" srcOrd="0" destOrd="0" presId="urn:microsoft.com/office/officeart/2005/8/layout/hList1"/>
    <dgm:cxn modelId="{558C8D2A-663A-4ACA-87E7-495A5FBBB5AC}" type="presOf" srcId="{65E2D582-4D68-4F72-A805-D9D1A559A779}" destId="{CDD053A0-5778-4D48-AE61-4A7B49D40C9D}" srcOrd="0" destOrd="0" presId="urn:microsoft.com/office/officeart/2005/8/layout/hList1"/>
    <dgm:cxn modelId="{C6A74E71-1352-4B37-9397-E0FF993083A3}" type="presOf" srcId="{B52689DE-6D26-4105-AA88-EDBCF7F50B20}" destId="{CDD053A0-5778-4D48-AE61-4A7B49D40C9D}" srcOrd="0" destOrd="1" presId="urn:microsoft.com/office/officeart/2005/8/layout/hList1"/>
    <dgm:cxn modelId="{4620B1FB-DA4C-4B98-8AC1-0EFAA3AED949}" type="presOf" srcId="{47B01950-8DC5-4BCF-8208-FF0C568FF566}" destId="{CDD053A0-5778-4D48-AE61-4A7B49D40C9D}" srcOrd="0" destOrd="3" presId="urn:microsoft.com/office/officeart/2005/8/layout/hList1"/>
    <dgm:cxn modelId="{EF4879F6-FDA8-4614-BC0B-07091987B216}" srcId="{F8D27342-8211-4585-9F9C-CBC1E8AA8929}" destId="{6DD76D24-6933-44C4-89C1-D53A3182F9C2}" srcOrd="0" destOrd="0" parTransId="{894EE983-5D54-424C-97A8-CBC7C82243F0}" sibTransId="{0F240C47-3322-498E-8230-BEBAE3177CD5}"/>
    <dgm:cxn modelId="{2780641D-3BCD-4032-93AD-3E3D60FE79C5}" type="presOf" srcId="{73673280-88A7-4BE7-9496-59348BFE25B7}" destId="{EECB1488-374A-4797-BC38-64CB2752E7FB}" srcOrd="0" destOrd="0" presId="urn:microsoft.com/office/officeart/2005/8/layout/hList1"/>
    <dgm:cxn modelId="{84FB84E1-E70F-45A2-B6B6-8FFDE06DD283}" srcId="{962E4A19-7F60-482F-BFB1-6ECE5278C2E2}" destId="{8DB9263B-6D37-46A3-926E-3774B79E0204}" srcOrd="1" destOrd="0" parTransId="{151E73B9-1B6B-4519-A2B8-9862B8397301}" sibTransId="{1F8DDA6F-C334-4CAC-8974-1328828F5666}"/>
    <dgm:cxn modelId="{017BFB0C-ED04-4C99-9341-4877146B6F25}" srcId="{9E2B8111-DCBC-463F-9B07-599B809CED1E}" destId="{76DDC42F-3308-4E8F-993B-28C03FCC0C8D}" srcOrd="0" destOrd="0" parTransId="{BAA411E3-A123-4639-B7C0-0BC9CD3F0D17}" sibTransId="{946ADE4C-1D60-4997-8854-81E8EEEDF667}"/>
    <dgm:cxn modelId="{F0CCACB5-B6C3-483F-B2F3-3C29DD7425AC}" type="presOf" srcId="{8DB9263B-6D37-46A3-926E-3774B79E0204}" destId="{B3F65A08-85EC-4BED-863D-4DACBE08411A}" srcOrd="0" destOrd="0" presId="urn:microsoft.com/office/officeart/2005/8/layout/hList1"/>
    <dgm:cxn modelId="{07A35AB1-FC2D-4CCC-B36F-6B7340F9A5D5}" srcId="{962E4A19-7F60-482F-BFB1-6ECE5278C2E2}" destId="{9E2B8111-DCBC-463F-9B07-599B809CED1E}" srcOrd="0" destOrd="0" parTransId="{E8FFEC30-DF1C-4073-9723-E99F2E3DF6C0}" sibTransId="{5EB4BFB8-8E70-47B8-BA3C-8E4A30B85821}"/>
    <dgm:cxn modelId="{6FCBA234-FFA3-468C-92D0-516E9B0E794A}" srcId="{73673280-88A7-4BE7-9496-59348BFE25B7}" destId="{47B01950-8DC5-4BCF-8208-FF0C568FF566}" srcOrd="3" destOrd="0" parTransId="{D9ADFE47-9C51-44C2-9581-00E31CCECC5F}" sibTransId="{CCEB1892-C3B7-4A93-9B7F-3A987A461738}"/>
    <dgm:cxn modelId="{B18E719A-165A-41A0-ABF9-C31825692213}" type="presParOf" srcId="{1BF27211-8B86-4D10-A204-E3FE15A9F6A1}" destId="{8FE9F54A-EB5E-4A8A-BE9B-A951D12C4368}" srcOrd="0" destOrd="0" presId="urn:microsoft.com/office/officeart/2005/8/layout/hList1"/>
    <dgm:cxn modelId="{5256C7CD-720E-4D2A-9CBD-E7D1E1D21379}" type="presParOf" srcId="{8FE9F54A-EB5E-4A8A-BE9B-A951D12C4368}" destId="{9A23EFDA-0665-4730-9F72-288D3730449F}" srcOrd="0" destOrd="0" presId="urn:microsoft.com/office/officeart/2005/8/layout/hList1"/>
    <dgm:cxn modelId="{E1EACCB0-E3A3-4F1C-BCD3-5E8C29F81D34}" type="presParOf" srcId="{8FE9F54A-EB5E-4A8A-BE9B-A951D12C4368}" destId="{1617C162-01DD-4213-AD84-8806DEA13CC3}" srcOrd="1" destOrd="0" presId="urn:microsoft.com/office/officeart/2005/8/layout/hList1"/>
    <dgm:cxn modelId="{B87F57FA-21E5-4A5A-9D72-8D6B101D8747}" type="presParOf" srcId="{1BF27211-8B86-4D10-A204-E3FE15A9F6A1}" destId="{B08C3716-2D28-4B77-959C-76E0C8D13C4A}" srcOrd="1" destOrd="0" presId="urn:microsoft.com/office/officeart/2005/8/layout/hList1"/>
    <dgm:cxn modelId="{B1A9F23B-D3A2-4440-947D-EFD865B5D572}" type="presParOf" srcId="{1BF27211-8B86-4D10-A204-E3FE15A9F6A1}" destId="{8A333BE5-A9EC-480B-96EC-2171CA4A9D47}" srcOrd="2" destOrd="0" presId="urn:microsoft.com/office/officeart/2005/8/layout/hList1"/>
    <dgm:cxn modelId="{B429A584-894D-4696-9B5A-ED218AB9028C}" type="presParOf" srcId="{8A333BE5-A9EC-480B-96EC-2171CA4A9D47}" destId="{B3F65A08-85EC-4BED-863D-4DACBE08411A}" srcOrd="0" destOrd="0" presId="urn:microsoft.com/office/officeart/2005/8/layout/hList1"/>
    <dgm:cxn modelId="{09A81E13-D62E-4F50-B069-8C4ACA2EF151}" type="presParOf" srcId="{8A333BE5-A9EC-480B-96EC-2171CA4A9D47}" destId="{8D9E4D4B-55F9-44C8-A8B0-20A4940030B8}" srcOrd="1" destOrd="0" presId="urn:microsoft.com/office/officeart/2005/8/layout/hList1"/>
    <dgm:cxn modelId="{D2704829-5935-422A-912D-E9D44A3ACB61}" type="presParOf" srcId="{1BF27211-8B86-4D10-A204-E3FE15A9F6A1}" destId="{ACE3B513-D2D7-4373-AFCB-08A327A2333E}" srcOrd="3" destOrd="0" presId="urn:microsoft.com/office/officeart/2005/8/layout/hList1"/>
    <dgm:cxn modelId="{E386A698-0794-4217-AD4A-8695DC89CB87}" type="presParOf" srcId="{1BF27211-8B86-4D10-A204-E3FE15A9F6A1}" destId="{A6CE12A0-0C5E-427E-8D06-B55672311D7F}" srcOrd="4" destOrd="0" presId="urn:microsoft.com/office/officeart/2005/8/layout/hList1"/>
    <dgm:cxn modelId="{793EAF22-21E1-4384-9B4C-6EE98EC47C2C}" type="presParOf" srcId="{A6CE12A0-0C5E-427E-8D06-B55672311D7F}" destId="{3776EBD4-3763-4F1D-864A-3FDA5F4931B8}" srcOrd="0" destOrd="0" presId="urn:microsoft.com/office/officeart/2005/8/layout/hList1"/>
    <dgm:cxn modelId="{5A796511-B487-4951-9483-E3AB561AC350}" type="presParOf" srcId="{A6CE12A0-0C5E-427E-8D06-B55672311D7F}" destId="{996BDA0F-A66B-4DD2-9F9B-DE4520D39236}" srcOrd="1" destOrd="0" presId="urn:microsoft.com/office/officeart/2005/8/layout/hList1"/>
    <dgm:cxn modelId="{E06F7386-1A65-4E6A-BD17-9DD4BB3CB688}" type="presParOf" srcId="{1BF27211-8B86-4D10-A204-E3FE15A9F6A1}" destId="{47DD317F-83ED-48AA-82BA-C96D45511E89}" srcOrd="5" destOrd="0" presId="urn:microsoft.com/office/officeart/2005/8/layout/hList1"/>
    <dgm:cxn modelId="{00D36C72-94DE-4BF4-8256-FD4769D98791}" type="presParOf" srcId="{1BF27211-8B86-4D10-A204-E3FE15A9F6A1}" destId="{EE06FC48-5C15-408F-BF9A-6104AE573DA8}" srcOrd="6" destOrd="0" presId="urn:microsoft.com/office/officeart/2005/8/layout/hList1"/>
    <dgm:cxn modelId="{295BC329-1A0B-440D-A888-EABE50A4BB31}" type="presParOf" srcId="{EE06FC48-5C15-408F-BF9A-6104AE573DA8}" destId="{EECB1488-374A-4797-BC38-64CB2752E7FB}" srcOrd="0" destOrd="0" presId="urn:microsoft.com/office/officeart/2005/8/layout/hList1"/>
    <dgm:cxn modelId="{EF062786-813F-4BEA-B5C0-3DB09C6FF78B}" type="presParOf" srcId="{EE06FC48-5C15-408F-BF9A-6104AE573DA8}" destId="{CDD053A0-5778-4D48-AE61-4A7B49D40C9D}" srcOrd="1" destOrd="0" presId="urn:microsoft.com/office/officeart/2005/8/layout/h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324289-C5BE-4BDF-A7AA-F9A705E0F87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o-RO"/>
        </a:p>
      </dgm:t>
    </dgm:pt>
    <dgm:pt modelId="{F8DD6A91-329B-464B-B7D6-7756F091FAD6}">
      <dgm:prSet phldrT="[Text]" custT="1"/>
      <dgm:spPr/>
      <dgm:t>
        <a:bodyPr/>
        <a:lstStyle/>
        <a:p>
          <a:r>
            <a:rPr lang="ro-RO" sz="4400" dirty="0" smtClean="0"/>
            <a:t>MFE</a:t>
          </a:r>
          <a:endParaRPr lang="ro-RO" sz="6100" dirty="0"/>
        </a:p>
      </dgm:t>
    </dgm:pt>
    <dgm:pt modelId="{DCF71E81-10A8-4365-91CB-DFEB4AEA7384}" type="parTrans" cxnId="{FCA77781-5FC3-43BF-A78C-34BA61BDEDA8}">
      <dgm:prSet/>
      <dgm:spPr/>
      <dgm:t>
        <a:bodyPr/>
        <a:lstStyle/>
        <a:p>
          <a:endParaRPr lang="ro-RO"/>
        </a:p>
      </dgm:t>
    </dgm:pt>
    <dgm:pt modelId="{143CB503-95CB-4A53-A94B-984263056FEE}" type="sibTrans" cxnId="{FCA77781-5FC3-43BF-A78C-34BA61BDEDA8}">
      <dgm:prSet/>
      <dgm:spPr/>
      <dgm:t>
        <a:bodyPr/>
        <a:lstStyle/>
        <a:p>
          <a:endParaRPr lang="ro-RO"/>
        </a:p>
      </dgm:t>
    </dgm:pt>
    <dgm:pt modelId="{E6DF07A5-3FF4-4773-89A2-01F6A42A015F}">
      <dgm:prSet phldrT="[Text]"/>
      <dgm:spPr/>
      <dgm:t>
        <a:bodyPr/>
        <a:lstStyle/>
        <a:p>
          <a:r>
            <a:rPr lang="ro-RO" dirty="0" smtClean="0"/>
            <a:t>PODD, POCID, PNS, POCU, POAD, PODTI, POAT</a:t>
          </a:r>
          <a:endParaRPr lang="ro-RO" dirty="0"/>
        </a:p>
      </dgm:t>
    </dgm:pt>
    <dgm:pt modelId="{E1A10B2C-7ECB-4C26-91B6-303DC1BE1F55}" type="parTrans" cxnId="{8CC037DC-0CDF-4D8A-80A8-EFAC564A4DDA}">
      <dgm:prSet/>
      <dgm:spPr/>
      <dgm:t>
        <a:bodyPr/>
        <a:lstStyle/>
        <a:p>
          <a:endParaRPr lang="ro-RO"/>
        </a:p>
      </dgm:t>
    </dgm:pt>
    <dgm:pt modelId="{6CBBE45B-D6BA-4651-BFBA-99A57C5EB903}" type="sibTrans" cxnId="{8CC037DC-0CDF-4D8A-80A8-EFAC564A4DDA}">
      <dgm:prSet/>
      <dgm:spPr/>
      <dgm:t>
        <a:bodyPr/>
        <a:lstStyle/>
        <a:p>
          <a:endParaRPr lang="ro-RO"/>
        </a:p>
      </dgm:t>
    </dgm:pt>
    <dgm:pt modelId="{AEE57EB2-EC7B-41E1-ADD7-4FC356707306}">
      <dgm:prSet phldrT="[Text]" custT="1"/>
      <dgm:spPr/>
      <dgm:t>
        <a:bodyPr/>
        <a:lstStyle/>
        <a:p>
          <a:r>
            <a:rPr lang="ro-RO" sz="4400" dirty="0" smtClean="0"/>
            <a:t>MTIC</a:t>
          </a:r>
          <a:endParaRPr lang="ro-RO" sz="4400" dirty="0"/>
        </a:p>
      </dgm:t>
    </dgm:pt>
    <dgm:pt modelId="{98646861-BA6C-4F19-AC16-0656D21C8E0D}" type="parTrans" cxnId="{BC403BE2-A09E-4685-9A71-CF4657BD15D2}">
      <dgm:prSet/>
      <dgm:spPr/>
      <dgm:t>
        <a:bodyPr/>
        <a:lstStyle/>
        <a:p>
          <a:endParaRPr lang="ro-RO"/>
        </a:p>
      </dgm:t>
    </dgm:pt>
    <dgm:pt modelId="{BFB3B42A-CB58-48E4-B156-C1A5C8022CC1}" type="sibTrans" cxnId="{BC403BE2-A09E-4685-9A71-CF4657BD15D2}">
      <dgm:prSet/>
      <dgm:spPr/>
      <dgm:t>
        <a:bodyPr/>
        <a:lstStyle/>
        <a:p>
          <a:endParaRPr lang="ro-RO"/>
        </a:p>
      </dgm:t>
    </dgm:pt>
    <dgm:pt modelId="{6E52D607-4DB6-458B-80D8-BC9D9DEBB52E}">
      <dgm:prSet phldrT="[Text]"/>
      <dgm:spPr/>
      <dgm:t>
        <a:bodyPr/>
        <a:lstStyle/>
        <a:p>
          <a:r>
            <a:rPr lang="ro-RO" dirty="0" smtClean="0"/>
            <a:t>POT</a:t>
          </a:r>
          <a:endParaRPr lang="ro-RO" dirty="0"/>
        </a:p>
      </dgm:t>
    </dgm:pt>
    <dgm:pt modelId="{EC72FACE-FA2F-4230-B487-40A7F15A4283}" type="parTrans" cxnId="{4DA71002-A9DC-43F7-9E40-444BA074394F}">
      <dgm:prSet/>
      <dgm:spPr/>
      <dgm:t>
        <a:bodyPr/>
        <a:lstStyle/>
        <a:p>
          <a:endParaRPr lang="ro-RO"/>
        </a:p>
      </dgm:t>
    </dgm:pt>
    <dgm:pt modelId="{0444417D-2937-4AC3-8A34-CF81F0ED6E89}" type="sibTrans" cxnId="{4DA71002-A9DC-43F7-9E40-444BA074394F}">
      <dgm:prSet/>
      <dgm:spPr/>
      <dgm:t>
        <a:bodyPr/>
        <a:lstStyle/>
        <a:p>
          <a:endParaRPr lang="ro-RO"/>
        </a:p>
      </dgm:t>
    </dgm:pt>
    <dgm:pt modelId="{F7D20A5B-0279-4D2D-A52D-DC2BA75A91F5}">
      <dgm:prSet phldrT="[Text]" custT="1"/>
      <dgm:spPr/>
      <dgm:t>
        <a:bodyPr/>
        <a:lstStyle/>
        <a:p>
          <a:r>
            <a:rPr lang="ro-RO" sz="4400" dirty="0" smtClean="0"/>
            <a:t>ADR</a:t>
          </a:r>
          <a:endParaRPr lang="ro-RO" sz="4400" dirty="0"/>
        </a:p>
      </dgm:t>
    </dgm:pt>
    <dgm:pt modelId="{1DE9615E-907B-4A98-9821-7900EEEEA94A}" type="parTrans" cxnId="{C6E9FC9F-0A75-43FB-9B79-B2F1F4797B49}">
      <dgm:prSet/>
      <dgm:spPr/>
      <dgm:t>
        <a:bodyPr/>
        <a:lstStyle/>
        <a:p>
          <a:endParaRPr lang="ro-RO"/>
        </a:p>
      </dgm:t>
    </dgm:pt>
    <dgm:pt modelId="{4DDFFFB2-8455-49D5-ACA3-901320132A0C}" type="sibTrans" cxnId="{C6E9FC9F-0A75-43FB-9B79-B2F1F4797B49}">
      <dgm:prSet/>
      <dgm:spPr/>
      <dgm:t>
        <a:bodyPr/>
        <a:lstStyle/>
        <a:p>
          <a:endParaRPr lang="ro-RO"/>
        </a:p>
      </dgm:t>
    </dgm:pt>
    <dgm:pt modelId="{EE4520FA-7763-429C-BE25-116836A7608F}">
      <dgm:prSet phldrT="[Text]"/>
      <dgm:spPr/>
      <dgm:t>
        <a:bodyPr/>
        <a:lstStyle/>
        <a:p>
          <a:r>
            <a:rPr lang="ro-RO" dirty="0" smtClean="0"/>
            <a:t>Programele Operaționale Regionale</a:t>
          </a:r>
          <a:endParaRPr lang="ro-RO" dirty="0"/>
        </a:p>
      </dgm:t>
    </dgm:pt>
    <dgm:pt modelId="{23CCA9C3-EEC6-4708-80B4-5037404B0EC8}" type="parTrans" cxnId="{EFA00943-861F-4DA2-8029-3F404888CCB6}">
      <dgm:prSet/>
      <dgm:spPr/>
      <dgm:t>
        <a:bodyPr/>
        <a:lstStyle/>
        <a:p>
          <a:endParaRPr lang="ro-RO"/>
        </a:p>
      </dgm:t>
    </dgm:pt>
    <dgm:pt modelId="{B0A9E126-3E15-45C3-9FA1-C4131310FC72}" type="sibTrans" cxnId="{EFA00943-861F-4DA2-8029-3F404888CCB6}">
      <dgm:prSet/>
      <dgm:spPr/>
      <dgm:t>
        <a:bodyPr/>
        <a:lstStyle/>
        <a:p>
          <a:endParaRPr lang="ro-RO"/>
        </a:p>
      </dgm:t>
    </dgm:pt>
    <dgm:pt modelId="{F1D115B6-9CFA-4DFC-A9DC-3FF2BB9D0211}" type="pres">
      <dgm:prSet presAssocID="{38324289-C5BE-4BDF-A7AA-F9A705E0F872}" presName="Name0" presStyleCnt="0">
        <dgm:presLayoutVars>
          <dgm:dir/>
          <dgm:animLvl val="lvl"/>
          <dgm:resizeHandles val="exact"/>
        </dgm:presLayoutVars>
      </dgm:prSet>
      <dgm:spPr/>
      <dgm:t>
        <a:bodyPr/>
        <a:lstStyle/>
        <a:p>
          <a:endParaRPr lang="ro-RO"/>
        </a:p>
      </dgm:t>
    </dgm:pt>
    <dgm:pt modelId="{799AFAFE-56F6-4C0D-9A3E-9F9963A43D8B}" type="pres">
      <dgm:prSet presAssocID="{F8DD6A91-329B-464B-B7D6-7756F091FAD6}" presName="linNode" presStyleCnt="0"/>
      <dgm:spPr/>
    </dgm:pt>
    <dgm:pt modelId="{2191BCBB-3879-477F-A742-BD92FC77330F}" type="pres">
      <dgm:prSet presAssocID="{F8DD6A91-329B-464B-B7D6-7756F091FAD6}" presName="parentText" presStyleLbl="node1" presStyleIdx="0" presStyleCnt="3">
        <dgm:presLayoutVars>
          <dgm:chMax val="1"/>
          <dgm:bulletEnabled val="1"/>
        </dgm:presLayoutVars>
      </dgm:prSet>
      <dgm:spPr/>
      <dgm:t>
        <a:bodyPr/>
        <a:lstStyle/>
        <a:p>
          <a:endParaRPr lang="ro-RO"/>
        </a:p>
      </dgm:t>
    </dgm:pt>
    <dgm:pt modelId="{9222AB75-1491-4830-8764-7C2DF489C1FC}" type="pres">
      <dgm:prSet presAssocID="{F8DD6A91-329B-464B-B7D6-7756F091FAD6}" presName="descendantText" presStyleLbl="alignAccFollowNode1" presStyleIdx="0" presStyleCnt="3">
        <dgm:presLayoutVars>
          <dgm:bulletEnabled val="1"/>
        </dgm:presLayoutVars>
      </dgm:prSet>
      <dgm:spPr/>
      <dgm:t>
        <a:bodyPr/>
        <a:lstStyle/>
        <a:p>
          <a:endParaRPr lang="ro-RO"/>
        </a:p>
      </dgm:t>
    </dgm:pt>
    <dgm:pt modelId="{122F1444-5DF4-4800-A250-13D9FCA7079E}" type="pres">
      <dgm:prSet presAssocID="{143CB503-95CB-4A53-A94B-984263056FEE}" presName="sp" presStyleCnt="0"/>
      <dgm:spPr/>
    </dgm:pt>
    <dgm:pt modelId="{6DA8B4E5-E16A-491C-A1E9-32D167642A8E}" type="pres">
      <dgm:prSet presAssocID="{AEE57EB2-EC7B-41E1-ADD7-4FC356707306}" presName="linNode" presStyleCnt="0"/>
      <dgm:spPr/>
    </dgm:pt>
    <dgm:pt modelId="{311FB695-02E8-4D30-83B7-B5272E694A90}" type="pres">
      <dgm:prSet presAssocID="{AEE57EB2-EC7B-41E1-ADD7-4FC356707306}" presName="parentText" presStyleLbl="node1" presStyleIdx="1" presStyleCnt="3">
        <dgm:presLayoutVars>
          <dgm:chMax val="1"/>
          <dgm:bulletEnabled val="1"/>
        </dgm:presLayoutVars>
      </dgm:prSet>
      <dgm:spPr/>
      <dgm:t>
        <a:bodyPr/>
        <a:lstStyle/>
        <a:p>
          <a:endParaRPr lang="ro-RO"/>
        </a:p>
      </dgm:t>
    </dgm:pt>
    <dgm:pt modelId="{8122EAD1-051F-4F83-A0F3-12952BED9F9B}" type="pres">
      <dgm:prSet presAssocID="{AEE57EB2-EC7B-41E1-ADD7-4FC356707306}" presName="descendantText" presStyleLbl="alignAccFollowNode1" presStyleIdx="1" presStyleCnt="3">
        <dgm:presLayoutVars>
          <dgm:bulletEnabled val="1"/>
        </dgm:presLayoutVars>
      </dgm:prSet>
      <dgm:spPr/>
      <dgm:t>
        <a:bodyPr/>
        <a:lstStyle/>
        <a:p>
          <a:endParaRPr lang="ro-RO"/>
        </a:p>
      </dgm:t>
    </dgm:pt>
    <dgm:pt modelId="{E1C7462B-4AA8-4BC7-95E8-3B75001BF8A3}" type="pres">
      <dgm:prSet presAssocID="{BFB3B42A-CB58-48E4-B156-C1A5C8022CC1}" presName="sp" presStyleCnt="0"/>
      <dgm:spPr/>
    </dgm:pt>
    <dgm:pt modelId="{250795F0-6274-448C-84DC-9C3D5DA1D5C8}" type="pres">
      <dgm:prSet presAssocID="{F7D20A5B-0279-4D2D-A52D-DC2BA75A91F5}" presName="linNode" presStyleCnt="0"/>
      <dgm:spPr/>
    </dgm:pt>
    <dgm:pt modelId="{D70BEA6F-EF4B-425A-BE24-6142B3B72DFC}" type="pres">
      <dgm:prSet presAssocID="{F7D20A5B-0279-4D2D-A52D-DC2BA75A91F5}" presName="parentText" presStyleLbl="node1" presStyleIdx="2" presStyleCnt="3">
        <dgm:presLayoutVars>
          <dgm:chMax val="1"/>
          <dgm:bulletEnabled val="1"/>
        </dgm:presLayoutVars>
      </dgm:prSet>
      <dgm:spPr/>
      <dgm:t>
        <a:bodyPr/>
        <a:lstStyle/>
        <a:p>
          <a:endParaRPr lang="ro-RO"/>
        </a:p>
      </dgm:t>
    </dgm:pt>
    <dgm:pt modelId="{BA5A691D-5725-4757-AA80-ECDB3BD575FD}" type="pres">
      <dgm:prSet presAssocID="{F7D20A5B-0279-4D2D-A52D-DC2BA75A91F5}" presName="descendantText" presStyleLbl="alignAccFollowNode1" presStyleIdx="2" presStyleCnt="3">
        <dgm:presLayoutVars>
          <dgm:bulletEnabled val="1"/>
        </dgm:presLayoutVars>
      </dgm:prSet>
      <dgm:spPr/>
      <dgm:t>
        <a:bodyPr/>
        <a:lstStyle/>
        <a:p>
          <a:endParaRPr lang="ro-RO"/>
        </a:p>
      </dgm:t>
    </dgm:pt>
  </dgm:ptLst>
  <dgm:cxnLst>
    <dgm:cxn modelId="{FCA77781-5FC3-43BF-A78C-34BA61BDEDA8}" srcId="{38324289-C5BE-4BDF-A7AA-F9A705E0F872}" destId="{F8DD6A91-329B-464B-B7D6-7756F091FAD6}" srcOrd="0" destOrd="0" parTransId="{DCF71E81-10A8-4365-91CB-DFEB4AEA7384}" sibTransId="{143CB503-95CB-4A53-A94B-984263056FEE}"/>
    <dgm:cxn modelId="{8C52C1C7-BC9C-4E60-B00C-FD2E0725EAD2}" type="presOf" srcId="{6E52D607-4DB6-458B-80D8-BC9D9DEBB52E}" destId="{8122EAD1-051F-4F83-A0F3-12952BED9F9B}" srcOrd="0" destOrd="0" presId="urn:microsoft.com/office/officeart/2005/8/layout/vList5"/>
    <dgm:cxn modelId="{13CC2E80-1B27-4F21-8EF8-9C143D59C06B}" type="presOf" srcId="{AEE57EB2-EC7B-41E1-ADD7-4FC356707306}" destId="{311FB695-02E8-4D30-83B7-B5272E694A90}" srcOrd="0" destOrd="0" presId="urn:microsoft.com/office/officeart/2005/8/layout/vList5"/>
    <dgm:cxn modelId="{7173D213-90E4-462C-80BD-46C74C60133F}" type="presOf" srcId="{E6DF07A5-3FF4-4773-89A2-01F6A42A015F}" destId="{9222AB75-1491-4830-8764-7C2DF489C1FC}" srcOrd="0" destOrd="0" presId="urn:microsoft.com/office/officeart/2005/8/layout/vList5"/>
    <dgm:cxn modelId="{8CC037DC-0CDF-4D8A-80A8-EFAC564A4DDA}" srcId="{F8DD6A91-329B-464B-B7D6-7756F091FAD6}" destId="{E6DF07A5-3FF4-4773-89A2-01F6A42A015F}" srcOrd="0" destOrd="0" parTransId="{E1A10B2C-7ECB-4C26-91B6-303DC1BE1F55}" sibTransId="{6CBBE45B-D6BA-4651-BFBA-99A57C5EB903}"/>
    <dgm:cxn modelId="{62B41F90-DAE1-45F5-BEE7-7B04FDFD8B16}" type="presOf" srcId="{F8DD6A91-329B-464B-B7D6-7756F091FAD6}" destId="{2191BCBB-3879-477F-A742-BD92FC77330F}" srcOrd="0" destOrd="0" presId="urn:microsoft.com/office/officeart/2005/8/layout/vList5"/>
    <dgm:cxn modelId="{3DEB0DEE-CEF7-4EA6-8E95-DED14858698D}" type="presOf" srcId="{38324289-C5BE-4BDF-A7AA-F9A705E0F872}" destId="{F1D115B6-9CFA-4DFC-A9DC-3FF2BB9D0211}" srcOrd="0" destOrd="0" presId="urn:microsoft.com/office/officeart/2005/8/layout/vList5"/>
    <dgm:cxn modelId="{2B829A18-BF96-4606-A651-12DFEBD05904}" type="presOf" srcId="{F7D20A5B-0279-4D2D-A52D-DC2BA75A91F5}" destId="{D70BEA6F-EF4B-425A-BE24-6142B3B72DFC}" srcOrd="0" destOrd="0" presId="urn:microsoft.com/office/officeart/2005/8/layout/vList5"/>
    <dgm:cxn modelId="{BC403BE2-A09E-4685-9A71-CF4657BD15D2}" srcId="{38324289-C5BE-4BDF-A7AA-F9A705E0F872}" destId="{AEE57EB2-EC7B-41E1-ADD7-4FC356707306}" srcOrd="1" destOrd="0" parTransId="{98646861-BA6C-4F19-AC16-0656D21C8E0D}" sibTransId="{BFB3B42A-CB58-48E4-B156-C1A5C8022CC1}"/>
    <dgm:cxn modelId="{4DA71002-A9DC-43F7-9E40-444BA074394F}" srcId="{AEE57EB2-EC7B-41E1-ADD7-4FC356707306}" destId="{6E52D607-4DB6-458B-80D8-BC9D9DEBB52E}" srcOrd="0" destOrd="0" parTransId="{EC72FACE-FA2F-4230-B487-40A7F15A4283}" sibTransId="{0444417D-2937-4AC3-8A34-CF81F0ED6E89}"/>
    <dgm:cxn modelId="{EFA00943-861F-4DA2-8029-3F404888CCB6}" srcId="{F7D20A5B-0279-4D2D-A52D-DC2BA75A91F5}" destId="{EE4520FA-7763-429C-BE25-116836A7608F}" srcOrd="0" destOrd="0" parTransId="{23CCA9C3-EEC6-4708-80B4-5037404B0EC8}" sibTransId="{B0A9E126-3E15-45C3-9FA1-C4131310FC72}"/>
    <dgm:cxn modelId="{C6E9FC9F-0A75-43FB-9B79-B2F1F4797B49}" srcId="{38324289-C5BE-4BDF-A7AA-F9A705E0F872}" destId="{F7D20A5B-0279-4D2D-A52D-DC2BA75A91F5}" srcOrd="2" destOrd="0" parTransId="{1DE9615E-907B-4A98-9821-7900EEEEA94A}" sibTransId="{4DDFFFB2-8455-49D5-ACA3-901320132A0C}"/>
    <dgm:cxn modelId="{684E16D5-870B-4DF0-950C-5EEB567BDFE7}" type="presOf" srcId="{EE4520FA-7763-429C-BE25-116836A7608F}" destId="{BA5A691D-5725-4757-AA80-ECDB3BD575FD}" srcOrd="0" destOrd="0" presId="urn:microsoft.com/office/officeart/2005/8/layout/vList5"/>
    <dgm:cxn modelId="{C3C3E757-ADEE-4EC4-8E0F-6A9DA8B2D6B2}" type="presParOf" srcId="{F1D115B6-9CFA-4DFC-A9DC-3FF2BB9D0211}" destId="{799AFAFE-56F6-4C0D-9A3E-9F9963A43D8B}" srcOrd="0" destOrd="0" presId="urn:microsoft.com/office/officeart/2005/8/layout/vList5"/>
    <dgm:cxn modelId="{3DB0DFB9-8F1E-4CCC-97D3-60E2EA0CC27C}" type="presParOf" srcId="{799AFAFE-56F6-4C0D-9A3E-9F9963A43D8B}" destId="{2191BCBB-3879-477F-A742-BD92FC77330F}" srcOrd="0" destOrd="0" presId="urn:microsoft.com/office/officeart/2005/8/layout/vList5"/>
    <dgm:cxn modelId="{2BF59AF2-8212-4AA4-BB77-EF99F72AAB9A}" type="presParOf" srcId="{799AFAFE-56F6-4C0D-9A3E-9F9963A43D8B}" destId="{9222AB75-1491-4830-8764-7C2DF489C1FC}" srcOrd="1" destOrd="0" presId="urn:microsoft.com/office/officeart/2005/8/layout/vList5"/>
    <dgm:cxn modelId="{0DC2FBCB-D930-45FE-A6FF-D6E0A010CE13}" type="presParOf" srcId="{F1D115B6-9CFA-4DFC-A9DC-3FF2BB9D0211}" destId="{122F1444-5DF4-4800-A250-13D9FCA7079E}" srcOrd="1" destOrd="0" presId="urn:microsoft.com/office/officeart/2005/8/layout/vList5"/>
    <dgm:cxn modelId="{8B8B7385-7E00-4B4D-9720-4CAF52C016E1}" type="presParOf" srcId="{F1D115B6-9CFA-4DFC-A9DC-3FF2BB9D0211}" destId="{6DA8B4E5-E16A-491C-A1E9-32D167642A8E}" srcOrd="2" destOrd="0" presId="urn:microsoft.com/office/officeart/2005/8/layout/vList5"/>
    <dgm:cxn modelId="{B22689DB-E821-4A32-9D68-CBCCC02317C3}" type="presParOf" srcId="{6DA8B4E5-E16A-491C-A1E9-32D167642A8E}" destId="{311FB695-02E8-4D30-83B7-B5272E694A90}" srcOrd="0" destOrd="0" presId="urn:microsoft.com/office/officeart/2005/8/layout/vList5"/>
    <dgm:cxn modelId="{98E95F8C-2064-4AA8-94CE-D6F01B5C0612}" type="presParOf" srcId="{6DA8B4E5-E16A-491C-A1E9-32D167642A8E}" destId="{8122EAD1-051F-4F83-A0F3-12952BED9F9B}" srcOrd="1" destOrd="0" presId="urn:microsoft.com/office/officeart/2005/8/layout/vList5"/>
    <dgm:cxn modelId="{94B01B50-2091-4700-B1B7-45428308BFA7}" type="presParOf" srcId="{F1D115B6-9CFA-4DFC-A9DC-3FF2BB9D0211}" destId="{E1C7462B-4AA8-4BC7-95E8-3B75001BF8A3}" srcOrd="3" destOrd="0" presId="urn:microsoft.com/office/officeart/2005/8/layout/vList5"/>
    <dgm:cxn modelId="{C5FC3787-DE5D-4488-B0DE-F3B87F84786F}" type="presParOf" srcId="{F1D115B6-9CFA-4DFC-A9DC-3FF2BB9D0211}" destId="{250795F0-6274-448C-84DC-9C3D5DA1D5C8}" srcOrd="4" destOrd="0" presId="urn:microsoft.com/office/officeart/2005/8/layout/vList5"/>
    <dgm:cxn modelId="{6F76BC15-352D-41EC-808B-DDD11C59E774}" type="presParOf" srcId="{250795F0-6274-448C-84DC-9C3D5DA1D5C8}" destId="{D70BEA6F-EF4B-425A-BE24-6142B3B72DFC}" srcOrd="0" destOrd="0" presId="urn:microsoft.com/office/officeart/2005/8/layout/vList5"/>
    <dgm:cxn modelId="{A24245AB-4D75-4322-A0CD-562FF6701733}" type="presParOf" srcId="{250795F0-6274-448C-84DC-9C3D5DA1D5C8}" destId="{BA5A691D-5725-4757-AA80-ECDB3BD575FD}"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3EFDA-0665-4730-9F72-288D3730449F}">
      <dsp:nvSpPr>
        <dsp:cNvPr id="0" name=""/>
        <dsp:cNvSpPr/>
      </dsp:nvSpPr>
      <dsp:spPr>
        <a:xfrm>
          <a:off x="3288"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MFE</a:t>
          </a:r>
          <a:endParaRPr lang="ro-RO" sz="2000" b="1" kern="1200" dirty="0">
            <a:solidFill>
              <a:srgbClr val="FFFF00"/>
            </a:solidFill>
          </a:endParaRPr>
        </a:p>
      </dsp:txBody>
      <dsp:txXfrm>
        <a:off x="3288" y="6935"/>
        <a:ext cx="1977206" cy="460800"/>
      </dsp:txXfrm>
    </dsp:sp>
    <dsp:sp modelId="{1617C162-01DD-4213-AD84-8806DEA13CC3}">
      <dsp:nvSpPr>
        <dsp:cNvPr id="0" name=""/>
        <dsp:cNvSpPr/>
      </dsp:nvSpPr>
      <dsp:spPr>
        <a:xfrm>
          <a:off x="36465" y="467735"/>
          <a:ext cx="1910850"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ro-RO" sz="1600" b="1" kern="1200" dirty="0" smtClean="0"/>
            <a:t>Coordonator Politica de Coeziune</a:t>
          </a:r>
          <a:endParaRPr lang="ro-RO" sz="1600" b="1" kern="1200" dirty="0"/>
        </a:p>
      </dsp:txBody>
      <dsp:txXfrm>
        <a:off x="36465" y="467735"/>
        <a:ext cx="1910850" cy="2405649"/>
      </dsp:txXfrm>
    </dsp:sp>
    <dsp:sp modelId="{B3F65A08-85EC-4BED-863D-4DACBE08411A}">
      <dsp:nvSpPr>
        <dsp:cNvPr id="0" name=""/>
        <dsp:cNvSpPr/>
      </dsp:nvSpPr>
      <dsp:spPr>
        <a:xfrm>
          <a:off x="2257303"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MLPDA</a:t>
          </a:r>
          <a:endParaRPr lang="ro-RO" sz="2000" b="1" kern="1200" dirty="0">
            <a:solidFill>
              <a:srgbClr val="FFFF00"/>
            </a:solidFill>
          </a:endParaRPr>
        </a:p>
      </dsp:txBody>
      <dsp:txXfrm>
        <a:off x="2257303" y="6935"/>
        <a:ext cx="1977206" cy="460800"/>
      </dsp:txXfrm>
    </dsp:sp>
    <dsp:sp modelId="{8D9E4D4B-55F9-44C8-A8B0-20A4940030B8}">
      <dsp:nvSpPr>
        <dsp:cNvPr id="0" name=""/>
        <dsp:cNvSpPr/>
      </dsp:nvSpPr>
      <dsp:spPr>
        <a:xfrm>
          <a:off x="2257303" y="467735"/>
          <a:ext cx="1977206"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err="1" smtClean="0"/>
            <a:t>Programele</a:t>
          </a:r>
          <a:r>
            <a:rPr lang="en-US" sz="1600" b="1" kern="1200" dirty="0" smtClean="0"/>
            <a:t> de </a:t>
          </a:r>
          <a:r>
            <a:rPr lang="en-US" sz="1600" b="1" kern="1200" dirty="0" err="1" smtClean="0"/>
            <a:t>cooperare</a:t>
          </a:r>
          <a:r>
            <a:rPr lang="en-US" sz="1600" b="1" kern="1200" dirty="0" smtClean="0"/>
            <a:t> </a:t>
          </a:r>
          <a:r>
            <a:rPr lang="en-US" sz="1600" b="1" kern="1200" dirty="0" err="1" smtClean="0"/>
            <a:t>teritoriala</a:t>
          </a:r>
          <a:endParaRPr lang="ro-RO" sz="1600" kern="1200" dirty="0"/>
        </a:p>
      </dsp:txBody>
      <dsp:txXfrm>
        <a:off x="2257303" y="467735"/>
        <a:ext cx="1977206" cy="2405649"/>
      </dsp:txXfrm>
    </dsp:sp>
    <dsp:sp modelId="{3776EBD4-3763-4F1D-864A-3FDA5F4931B8}">
      <dsp:nvSpPr>
        <dsp:cNvPr id="0" name=""/>
        <dsp:cNvSpPr/>
      </dsp:nvSpPr>
      <dsp:spPr>
        <a:xfrm>
          <a:off x="4511317"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MADR</a:t>
          </a:r>
          <a:endParaRPr lang="ro-RO" sz="2000" b="1" kern="1200" dirty="0">
            <a:solidFill>
              <a:srgbClr val="FFFF00"/>
            </a:solidFill>
          </a:endParaRPr>
        </a:p>
      </dsp:txBody>
      <dsp:txXfrm>
        <a:off x="4511317" y="6935"/>
        <a:ext cx="1977206" cy="460800"/>
      </dsp:txXfrm>
    </dsp:sp>
    <dsp:sp modelId="{996BDA0F-A66B-4DD2-9F9B-DE4520D39236}">
      <dsp:nvSpPr>
        <dsp:cNvPr id="0" name=""/>
        <dsp:cNvSpPr/>
      </dsp:nvSpPr>
      <dsp:spPr>
        <a:xfrm>
          <a:off x="4511317" y="467735"/>
          <a:ext cx="1977206"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t>P</a:t>
          </a:r>
          <a:r>
            <a:rPr lang="ro-RO" sz="1600" b="1" kern="1200" dirty="0" err="1" smtClean="0"/>
            <a:t>olitica</a:t>
          </a:r>
          <a:r>
            <a:rPr lang="ro-RO" sz="1600" b="1" kern="1200" dirty="0" smtClean="0"/>
            <a:t> Agricola Comună, Politica Comună in domeniul pescuitului si Fondul aferent afacerilor maritime</a:t>
          </a:r>
          <a:endParaRPr lang="ro-RO" sz="1600" kern="1200" dirty="0"/>
        </a:p>
      </dsp:txBody>
      <dsp:txXfrm>
        <a:off x="4511317" y="467735"/>
        <a:ext cx="1977206" cy="2405649"/>
      </dsp:txXfrm>
    </dsp:sp>
    <dsp:sp modelId="{EECB1488-374A-4797-BC38-64CB2752E7FB}">
      <dsp:nvSpPr>
        <dsp:cNvPr id="0" name=""/>
        <dsp:cNvSpPr/>
      </dsp:nvSpPr>
      <dsp:spPr>
        <a:xfrm>
          <a:off x="6765332" y="6935"/>
          <a:ext cx="1977206"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ro-RO" sz="2000" b="1" kern="1200" dirty="0" smtClean="0">
              <a:solidFill>
                <a:srgbClr val="FFFF00"/>
              </a:solidFill>
            </a:rPr>
            <a:t>MAI</a:t>
          </a:r>
          <a:endParaRPr lang="ro-RO" sz="2000" b="1" kern="1200" dirty="0">
            <a:solidFill>
              <a:srgbClr val="FFFF00"/>
            </a:solidFill>
          </a:endParaRPr>
        </a:p>
      </dsp:txBody>
      <dsp:txXfrm>
        <a:off x="6765332" y="6935"/>
        <a:ext cx="1977206" cy="460800"/>
      </dsp:txXfrm>
    </dsp:sp>
    <dsp:sp modelId="{CDD053A0-5778-4D48-AE61-4A7B49D40C9D}">
      <dsp:nvSpPr>
        <dsp:cNvPr id="0" name=""/>
        <dsp:cNvSpPr/>
      </dsp:nvSpPr>
      <dsp:spPr>
        <a:xfrm>
          <a:off x="6765332" y="467735"/>
          <a:ext cx="1977206" cy="24056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ro-RO" sz="1600" b="1" kern="1200" dirty="0" smtClean="0">
              <a:solidFill>
                <a:schemeClr val="tx1"/>
              </a:solidFill>
            </a:rPr>
            <a:t>Fondurile </a:t>
          </a:r>
          <a:r>
            <a:rPr lang="vi-VN" sz="1600" b="1" kern="1200" dirty="0" smtClean="0">
              <a:solidFill>
                <a:schemeClr val="tx1"/>
              </a:solidFill>
              <a:latin typeface="Calibri" panose="020F0502020204030204" pitchFamily="34" charset="0"/>
            </a:rPr>
            <a:t>aferente domeniului afaceri interne</a:t>
          </a:r>
          <a:endParaRPr lang="ro-RO" sz="1600" kern="1200" dirty="0"/>
        </a:p>
        <a:p>
          <a:pPr marL="114300" lvl="1" indent="-114300" algn="l" defTabSz="577850">
            <a:lnSpc>
              <a:spcPct val="90000"/>
            </a:lnSpc>
            <a:spcBef>
              <a:spcPct val="0"/>
            </a:spcBef>
            <a:spcAft>
              <a:spcPct val="15000"/>
            </a:spcAft>
            <a:buChar char="••"/>
          </a:pPr>
          <a:r>
            <a:rPr lang="vi-VN" sz="1300" b="1" kern="1200" baseline="0" dirty="0" smtClean="0">
              <a:solidFill>
                <a:schemeClr val="tx1"/>
              </a:solidFill>
            </a:rPr>
            <a:t>Fondul azil, migrație și integrare (FAMI)</a:t>
          </a:r>
          <a:endParaRPr lang="ro-RO" sz="1300" kern="1200" baseline="0" dirty="0">
            <a:solidFill>
              <a:schemeClr val="tx1"/>
            </a:solidFill>
          </a:endParaRPr>
        </a:p>
        <a:p>
          <a:pPr marL="114300" lvl="1" indent="-114300" algn="l" defTabSz="577850">
            <a:lnSpc>
              <a:spcPct val="90000"/>
            </a:lnSpc>
            <a:spcBef>
              <a:spcPct val="0"/>
            </a:spcBef>
            <a:spcAft>
              <a:spcPct val="15000"/>
            </a:spcAft>
            <a:buChar char="••"/>
          </a:pPr>
          <a:r>
            <a:rPr lang="vi-VN" sz="1300" b="1" kern="1200" baseline="0" dirty="0" smtClean="0">
              <a:solidFill>
                <a:schemeClr val="tx1"/>
              </a:solidFill>
            </a:rPr>
            <a:t>Fondul securitate internă (FSI)</a:t>
          </a:r>
          <a:r>
            <a:rPr lang="vi-VN" sz="1300" kern="1200" baseline="0" dirty="0" smtClean="0">
              <a:solidFill>
                <a:schemeClr val="tx1"/>
              </a:solidFill>
            </a:rPr>
            <a:t> </a:t>
          </a:r>
          <a:endParaRPr lang="ro-RO" sz="1300" kern="1200" baseline="0" dirty="0">
            <a:solidFill>
              <a:schemeClr val="tx1"/>
            </a:solidFill>
          </a:endParaRPr>
        </a:p>
        <a:p>
          <a:pPr marL="114300" lvl="1" indent="-114300" algn="l" defTabSz="577850">
            <a:lnSpc>
              <a:spcPct val="90000"/>
            </a:lnSpc>
            <a:spcBef>
              <a:spcPct val="0"/>
            </a:spcBef>
            <a:spcAft>
              <a:spcPct val="15000"/>
            </a:spcAft>
            <a:buChar char="••"/>
          </a:pPr>
          <a:r>
            <a:rPr lang="vi-VN" sz="1300" b="1" kern="1200" baseline="0" dirty="0" smtClean="0">
              <a:solidFill>
                <a:schemeClr val="tx1"/>
              </a:solidFill>
            </a:rPr>
            <a:t>Instrumentul pentru managementul frontierei și vize (IMFV)</a:t>
          </a:r>
          <a:endParaRPr lang="ro-RO" sz="1300" kern="1200" baseline="0" dirty="0">
            <a:solidFill>
              <a:schemeClr val="tx1"/>
            </a:solidFill>
          </a:endParaRPr>
        </a:p>
      </dsp:txBody>
      <dsp:txXfrm>
        <a:off x="6765332" y="467735"/>
        <a:ext cx="1977206" cy="24056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2AB75-1491-4830-8764-7C2DF489C1FC}">
      <dsp:nvSpPr>
        <dsp:cNvPr id="0" name=""/>
        <dsp:cNvSpPr/>
      </dsp:nvSpPr>
      <dsp:spPr>
        <a:xfrm rot="5400000">
          <a:off x="3931980" y="-1440044"/>
          <a:ext cx="1047750" cy="419374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ro-RO" sz="2700" kern="1200" dirty="0" smtClean="0"/>
            <a:t>PODD, POCID, PNS, POCU, POAD, PODTI, POAT</a:t>
          </a:r>
          <a:endParaRPr lang="ro-RO" sz="2700" kern="1200" dirty="0"/>
        </a:p>
      </dsp:txBody>
      <dsp:txXfrm rot="-5400000">
        <a:off x="2358983" y="184100"/>
        <a:ext cx="4142598" cy="945456"/>
      </dsp:txXfrm>
    </dsp:sp>
    <dsp:sp modelId="{2191BCBB-3879-477F-A742-BD92FC77330F}">
      <dsp:nvSpPr>
        <dsp:cNvPr id="0" name=""/>
        <dsp:cNvSpPr/>
      </dsp:nvSpPr>
      <dsp:spPr>
        <a:xfrm>
          <a:off x="0" y="1984"/>
          <a:ext cx="2358982"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o-RO" sz="4400" kern="1200" dirty="0" smtClean="0"/>
            <a:t>MFE</a:t>
          </a:r>
          <a:endParaRPr lang="ro-RO" sz="6100" kern="1200" dirty="0"/>
        </a:p>
      </dsp:txBody>
      <dsp:txXfrm>
        <a:off x="63934" y="65918"/>
        <a:ext cx="2231114" cy="1181819"/>
      </dsp:txXfrm>
    </dsp:sp>
    <dsp:sp modelId="{8122EAD1-051F-4F83-A0F3-12952BED9F9B}">
      <dsp:nvSpPr>
        <dsp:cNvPr id="0" name=""/>
        <dsp:cNvSpPr/>
      </dsp:nvSpPr>
      <dsp:spPr>
        <a:xfrm rot="5400000">
          <a:off x="3931980" y="-64872"/>
          <a:ext cx="1047750" cy="419374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ro-RO" sz="2700" kern="1200" dirty="0" smtClean="0"/>
            <a:t>POT</a:t>
          </a:r>
          <a:endParaRPr lang="ro-RO" sz="2700" kern="1200" dirty="0"/>
        </a:p>
      </dsp:txBody>
      <dsp:txXfrm rot="-5400000">
        <a:off x="2358983" y="1559272"/>
        <a:ext cx="4142598" cy="945456"/>
      </dsp:txXfrm>
    </dsp:sp>
    <dsp:sp modelId="{311FB695-02E8-4D30-83B7-B5272E694A90}">
      <dsp:nvSpPr>
        <dsp:cNvPr id="0" name=""/>
        <dsp:cNvSpPr/>
      </dsp:nvSpPr>
      <dsp:spPr>
        <a:xfrm>
          <a:off x="0" y="1377156"/>
          <a:ext cx="2358982"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o-RO" sz="4400" kern="1200" dirty="0" smtClean="0"/>
            <a:t>MTIC</a:t>
          </a:r>
          <a:endParaRPr lang="ro-RO" sz="4400" kern="1200" dirty="0"/>
        </a:p>
      </dsp:txBody>
      <dsp:txXfrm>
        <a:off x="63934" y="1441090"/>
        <a:ext cx="2231114" cy="1181819"/>
      </dsp:txXfrm>
    </dsp:sp>
    <dsp:sp modelId="{BA5A691D-5725-4757-AA80-ECDB3BD575FD}">
      <dsp:nvSpPr>
        <dsp:cNvPr id="0" name=""/>
        <dsp:cNvSpPr/>
      </dsp:nvSpPr>
      <dsp:spPr>
        <a:xfrm rot="5400000">
          <a:off x="3931980" y="1310298"/>
          <a:ext cx="1047750" cy="419374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ro-RO" sz="2700" kern="1200" dirty="0" smtClean="0"/>
            <a:t>Programele Operaționale Regionale</a:t>
          </a:r>
          <a:endParaRPr lang="ro-RO" sz="2700" kern="1200" dirty="0"/>
        </a:p>
      </dsp:txBody>
      <dsp:txXfrm rot="-5400000">
        <a:off x="2358983" y="2934443"/>
        <a:ext cx="4142598" cy="945456"/>
      </dsp:txXfrm>
    </dsp:sp>
    <dsp:sp modelId="{D70BEA6F-EF4B-425A-BE24-6142B3B72DFC}">
      <dsp:nvSpPr>
        <dsp:cNvPr id="0" name=""/>
        <dsp:cNvSpPr/>
      </dsp:nvSpPr>
      <dsp:spPr>
        <a:xfrm>
          <a:off x="0" y="2752328"/>
          <a:ext cx="2358982" cy="13096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ro-RO" sz="4400" kern="1200" dirty="0" smtClean="0"/>
            <a:t>ADR</a:t>
          </a:r>
          <a:endParaRPr lang="ro-RO" sz="4400" kern="1200" dirty="0"/>
        </a:p>
      </dsp:txBody>
      <dsp:txXfrm>
        <a:off x="63934" y="2816262"/>
        <a:ext cx="2231114" cy="118181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35" tIns="45718" rIns="91435" bIns="45718" rtlCol="0"/>
          <a:lstStyle>
            <a:lvl1pPr algn="r">
              <a:defRPr sz="1200"/>
            </a:lvl1pPr>
          </a:lstStyle>
          <a:p>
            <a:fld id="{94A6B435-BE4A-4647-B1A9-413666FA9E0F}" type="datetimeFigureOut">
              <a:rPr lang="en-US" smtClean="0"/>
              <a:pPr/>
              <a:t>11/28/2019</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35" tIns="45718" rIns="91435" bIns="45718"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35" tIns="45718" rIns="91435" bIns="45718" rtlCol="0" anchor="b"/>
          <a:lstStyle>
            <a:lvl1pPr algn="r">
              <a:defRPr sz="1200"/>
            </a:lvl1pPr>
          </a:lstStyle>
          <a:p>
            <a:fld id="{42D885C0-D5D6-447F-AC5D-657E12FEEFBD}" type="slidenum">
              <a:rPr lang="en-US" smtClean="0"/>
              <a:pPr/>
              <a:t>‹#›</a:t>
            </a:fld>
            <a:endParaRPr lang="en-US"/>
          </a:p>
        </p:txBody>
      </p:sp>
    </p:spTree>
    <p:extLst>
      <p:ext uri="{BB962C8B-B14F-4D97-AF65-F5344CB8AC3E}">
        <p14:creationId xmlns:p14="http://schemas.microsoft.com/office/powerpoint/2010/main" val="99297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35" tIns="45718" rIns="91435" bIns="45718"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35" tIns="45718" rIns="91435" bIns="45718" rtlCol="0"/>
          <a:lstStyle>
            <a:lvl1pPr algn="r">
              <a:defRPr sz="1200"/>
            </a:lvl1pPr>
          </a:lstStyle>
          <a:p>
            <a:fld id="{0DA3891D-A308-428A-8F25-D44BF2CB16FA}" type="datetimeFigureOut">
              <a:rPr lang="en-GB" smtClean="0"/>
              <a:pPr/>
              <a:t>28/11/2019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5" tIns="45718" rIns="91435" bIns="45718"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35" tIns="45718" rIns="91435" bIns="45718"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35" tIns="45718" rIns="91435" bIns="45718" rtlCol="0" anchor="b"/>
          <a:lstStyle>
            <a:lvl1pPr algn="r">
              <a:defRPr sz="1200"/>
            </a:lvl1pPr>
          </a:lstStyle>
          <a:p>
            <a:fld id="{F446DF31-C3FD-41DB-94E4-F93ECD98CC25}" type="slidenum">
              <a:rPr lang="en-GB" smtClean="0"/>
              <a:pPr/>
              <a:t>‹#›</a:t>
            </a:fld>
            <a:endParaRPr lang="en-GB"/>
          </a:p>
        </p:txBody>
      </p:sp>
    </p:spTree>
    <p:extLst>
      <p:ext uri="{BB962C8B-B14F-4D97-AF65-F5344CB8AC3E}">
        <p14:creationId xmlns:p14="http://schemas.microsoft.com/office/powerpoint/2010/main" val="33193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46DF31-C3FD-41DB-94E4-F93ECD98CC25}" type="slidenum">
              <a:rPr lang="en-GB" smtClean="0"/>
              <a:pPr/>
              <a:t>1</a:t>
            </a:fld>
            <a:endParaRPr lang="en-GB"/>
          </a:p>
        </p:txBody>
      </p:sp>
    </p:spTree>
    <p:extLst>
      <p:ext uri="{BB962C8B-B14F-4D97-AF65-F5344CB8AC3E}">
        <p14:creationId xmlns:p14="http://schemas.microsoft.com/office/powerpoint/2010/main" val="798484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10</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11</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12</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13</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14</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2</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3</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4</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5</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6</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7</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8</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9</a:t>
            </a:fld>
            <a:endParaRPr lang="ro-RO"/>
          </a:p>
        </p:txBody>
      </p:sp>
    </p:spTree>
    <p:extLst>
      <p:ext uri="{BB962C8B-B14F-4D97-AF65-F5344CB8AC3E}">
        <p14:creationId xmlns:p14="http://schemas.microsoft.com/office/powerpoint/2010/main" val="3333390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101569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369466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101348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46835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427338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414154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4075388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107325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6892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3991593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1B9C0-14C0-4CAE-8A6B-09EC0BF43BB5}" type="datetimeFigureOut">
              <a:rPr lang="en-US" smtClean="0"/>
              <a:pPr/>
              <a:t>11/28/2019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a:p>
        </p:txBody>
      </p:sp>
    </p:spTree>
    <p:extLst>
      <p:ext uri="{BB962C8B-B14F-4D97-AF65-F5344CB8AC3E}">
        <p14:creationId xmlns:p14="http://schemas.microsoft.com/office/powerpoint/2010/main" val="263139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1B9C0-14C0-4CAE-8A6B-09EC0BF43BB5}" type="datetimeFigureOut">
              <a:rPr lang="en-US" smtClean="0"/>
              <a:pPr/>
              <a:t>11/28/2019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5F257-C8AB-40DD-931C-974567A2C50A}" type="slidenum">
              <a:rPr lang="en-US" smtClean="0"/>
              <a:pPr/>
              <a:t>‹#›</a:t>
            </a:fld>
            <a:endParaRPr lang="en-US"/>
          </a:p>
        </p:txBody>
      </p:sp>
    </p:spTree>
    <p:extLst>
      <p:ext uri="{BB962C8B-B14F-4D97-AF65-F5344CB8AC3E}">
        <p14:creationId xmlns:p14="http://schemas.microsoft.com/office/powerpoint/2010/main" val="170349627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1.png"/><Relationship Id="rId7" Type="http://schemas.openxmlformats.org/officeDocument/2006/relationships/diagramLayout" Target="../diagrams/layout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3.png"/><Relationship Id="rId10" Type="http://schemas.microsoft.com/office/2007/relationships/diagramDrawing" Target="../diagrams/drawing2.xml"/><Relationship Id="rId4" Type="http://schemas.openxmlformats.org/officeDocument/2006/relationships/image" Target="../media/image2.png"/><Relationship Id="rId9"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ph type="ctrTitle"/>
          </p:nvPr>
        </p:nvSpPr>
        <p:spPr bwMode="auto">
          <a:xfrm>
            <a:off x="0" y="2204864"/>
            <a:ext cx="9144000" cy="1829761"/>
          </a:xfrm>
          <a:prstGeom prst="rect">
            <a:avLst/>
          </a:prstGeom>
          <a:solidFill>
            <a:srgbClr val="99CCFF"/>
          </a:solidFill>
          <a:ln w="9525">
            <a:noFill/>
            <a:miter lim="800000"/>
            <a:headEnd/>
            <a:tailEnd/>
          </a:ln>
        </p:spPr>
        <p:txBody>
          <a:bodyPr lIns="0" tIns="0" rIns="0" bIns="0" anchor="ctr">
            <a:normAutofit/>
          </a:bodyPr>
          <a:lstStyle>
            <a:lvl1pPr marL="342900" indent="-342900" eaLnBrk="0" hangingPunct="0">
              <a:defRPr sz="1300" b="1">
                <a:solidFill>
                  <a:srgbClr val="646464"/>
                </a:solidFill>
                <a:latin typeface="Arial" pitchFamily="34" charset="0"/>
              </a:defRPr>
            </a:lvl1pPr>
            <a:lvl2pPr marL="742950" indent="-285750" eaLnBrk="0" hangingPunct="0">
              <a:defRPr sz="1300" b="1">
                <a:solidFill>
                  <a:srgbClr val="646464"/>
                </a:solidFill>
                <a:latin typeface="Arial" pitchFamily="34" charset="0"/>
              </a:defRPr>
            </a:lvl2pPr>
            <a:lvl3pPr indent="-290513" eaLnBrk="0" hangingPunct="0">
              <a:defRPr sz="1300" b="1">
                <a:solidFill>
                  <a:srgbClr val="646464"/>
                </a:solidFill>
                <a:latin typeface="Arial" pitchFamily="34" charset="0"/>
              </a:defRPr>
            </a:lvl3pPr>
            <a:lvl4pPr marL="1600200" indent="-228600" eaLnBrk="0" hangingPunct="0">
              <a:defRPr sz="1300" b="1">
                <a:solidFill>
                  <a:srgbClr val="646464"/>
                </a:solidFill>
                <a:latin typeface="Arial" pitchFamily="34" charset="0"/>
              </a:defRPr>
            </a:lvl4pPr>
            <a:lvl5pPr marL="2057400" indent="-228600" eaLnBrk="0" hangingPunct="0">
              <a:defRPr sz="1300" b="1">
                <a:solidFill>
                  <a:srgbClr val="646464"/>
                </a:solidFill>
                <a:latin typeface="Arial" pitchFamily="34" charset="0"/>
              </a:defRPr>
            </a:lvl5pPr>
            <a:lvl6pPr marL="2514600" indent="-228600" eaLnBrk="0" fontAlgn="base" hangingPunct="0">
              <a:spcBef>
                <a:spcPct val="0"/>
              </a:spcBef>
              <a:spcAft>
                <a:spcPct val="0"/>
              </a:spcAft>
              <a:defRPr sz="1300" b="1">
                <a:solidFill>
                  <a:srgbClr val="646464"/>
                </a:solidFill>
                <a:latin typeface="Arial" pitchFamily="34" charset="0"/>
              </a:defRPr>
            </a:lvl6pPr>
            <a:lvl7pPr marL="2971800" indent="-228600" eaLnBrk="0" fontAlgn="base" hangingPunct="0">
              <a:spcBef>
                <a:spcPct val="0"/>
              </a:spcBef>
              <a:spcAft>
                <a:spcPct val="0"/>
              </a:spcAft>
              <a:defRPr sz="1300" b="1">
                <a:solidFill>
                  <a:srgbClr val="646464"/>
                </a:solidFill>
                <a:latin typeface="Arial" pitchFamily="34" charset="0"/>
              </a:defRPr>
            </a:lvl7pPr>
            <a:lvl8pPr marL="3429000" indent="-228600" eaLnBrk="0" fontAlgn="base" hangingPunct="0">
              <a:spcBef>
                <a:spcPct val="0"/>
              </a:spcBef>
              <a:spcAft>
                <a:spcPct val="0"/>
              </a:spcAft>
              <a:defRPr sz="1300" b="1">
                <a:solidFill>
                  <a:srgbClr val="646464"/>
                </a:solidFill>
                <a:latin typeface="Arial" pitchFamily="34" charset="0"/>
              </a:defRPr>
            </a:lvl8pPr>
            <a:lvl9pPr marL="3886200" indent="-228600" eaLnBrk="0" fontAlgn="base" hangingPunct="0">
              <a:spcBef>
                <a:spcPct val="0"/>
              </a:spcBef>
              <a:spcAft>
                <a:spcPct val="0"/>
              </a:spcAft>
              <a:defRPr sz="1300" b="1">
                <a:solidFill>
                  <a:srgbClr val="646464"/>
                </a:solidFill>
                <a:latin typeface="Arial" pitchFamily="34" charset="0"/>
              </a:defRPr>
            </a:lvl9pPr>
          </a:lstStyle>
          <a:p>
            <a:pPr>
              <a:lnSpc>
                <a:spcPct val="107000"/>
              </a:lnSpc>
              <a:spcAft>
                <a:spcPts val="800"/>
              </a:spcAft>
            </a:pPr>
            <a:r>
              <a:rPr lang="en-US" sz="3600" i="1" dirty="0" err="1" smtClean="0">
                <a:solidFill>
                  <a:srgbClr val="000000"/>
                </a:solidFill>
                <a:effectLst>
                  <a:outerShdw blurRad="38100" dist="38100" dir="2700000" algn="tl">
                    <a:srgbClr val="000000">
                      <a:alpha val="43137"/>
                    </a:srgbClr>
                  </a:outerShdw>
                </a:effectLst>
                <a:latin typeface="Calibri" pitchFamily="34" charset="0"/>
                <a:ea typeface="+mn-ea"/>
                <a:cs typeface="+mn-cs"/>
              </a:rPr>
              <a:t>Arhitectura</a:t>
            </a:r>
            <a:r>
              <a:rPr lang="en-US"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a:t>
            </a:r>
            <a:r>
              <a:rPr lang="en-US" sz="3600" i="1" dirty="0" err="1" smtClean="0">
                <a:solidFill>
                  <a:srgbClr val="000000"/>
                </a:solidFill>
                <a:effectLst>
                  <a:outerShdw blurRad="38100" dist="38100" dir="2700000" algn="tl">
                    <a:srgbClr val="000000">
                      <a:alpha val="43137"/>
                    </a:srgbClr>
                  </a:outerShdw>
                </a:effectLst>
                <a:latin typeface="Calibri" pitchFamily="34" charset="0"/>
                <a:ea typeface="+mn-ea"/>
                <a:cs typeface="+mn-cs"/>
              </a:rPr>
              <a:t>Programe</a:t>
            </a:r>
            <a:r>
              <a:rPr lang="en-US"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Opera</a:t>
            </a:r>
            <a: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ți</a:t>
            </a:r>
            <a:r>
              <a:rPr lang="en-US" sz="3600" i="1" dirty="0" err="1" smtClean="0">
                <a:solidFill>
                  <a:srgbClr val="000000"/>
                </a:solidFill>
                <a:effectLst>
                  <a:outerShdw blurRad="38100" dist="38100" dir="2700000" algn="tl">
                    <a:srgbClr val="000000">
                      <a:alpha val="43137"/>
                    </a:srgbClr>
                  </a:outerShdw>
                </a:effectLst>
                <a:latin typeface="Calibri" pitchFamily="34" charset="0"/>
                <a:ea typeface="+mn-ea"/>
                <a:cs typeface="+mn-cs"/>
              </a:rPr>
              <a:t>onale</a:t>
            </a:r>
            <a:r>
              <a:rPr lang="en-US"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a:t>
            </a:r>
            <a: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
            </a:r>
            <a:b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br>
            <a:r>
              <a:rPr lang="ro-RO" sz="3600" i="1" dirty="0" smtClean="0">
                <a:solidFill>
                  <a:srgbClr val="000000"/>
                </a:solidFill>
                <a:effectLst>
                  <a:outerShdw blurRad="38100" dist="38100" dir="2700000" algn="tl">
                    <a:srgbClr val="000000">
                      <a:alpha val="43137"/>
                    </a:srgbClr>
                  </a:outerShdw>
                </a:effectLst>
                <a:latin typeface="Calibri" pitchFamily="34" charset="0"/>
                <a:ea typeface="+mn-ea"/>
                <a:cs typeface="+mn-cs"/>
              </a:rPr>
              <a:t>Politica de Coeziune 2021-2027</a:t>
            </a:r>
            <a:endParaRPr lang="ro-RO" sz="3600" i="1" dirty="0">
              <a:solidFill>
                <a:srgbClr val="000000"/>
              </a:solidFill>
              <a:effectLst>
                <a:outerShdw blurRad="38100" dist="38100" dir="2700000" algn="tl">
                  <a:srgbClr val="000000">
                    <a:alpha val="43137"/>
                  </a:srgbClr>
                </a:outerShdw>
              </a:effectLst>
              <a:latin typeface="Calibri" pitchFamily="34" charset="0"/>
              <a:ea typeface="+mn-ea"/>
              <a:cs typeface="+mn-cs"/>
            </a:endParaRPr>
          </a:p>
        </p:txBody>
      </p:sp>
      <p:sp>
        <p:nvSpPr>
          <p:cNvPr id="5" name="Rectangle 3"/>
          <p:cNvSpPr>
            <a:spLocks noGrp="1" noChangeArrowheads="1"/>
          </p:cNvSpPr>
          <p:nvPr>
            <p:ph type="subTitle" idx="1"/>
          </p:nvPr>
        </p:nvSpPr>
        <p:spPr>
          <a:xfrm>
            <a:off x="611560" y="4365104"/>
            <a:ext cx="7918648" cy="1728192"/>
          </a:xfrm>
        </p:spPr>
        <p:txBody>
          <a:bodyPr>
            <a:normAutofit fontScale="25000" lnSpcReduction="20000"/>
          </a:bodyPr>
          <a:lstStyle/>
          <a:p>
            <a:pPr marR="0" algn="ctr">
              <a:lnSpc>
                <a:spcPct val="150000"/>
              </a:lnSpc>
              <a:spcBef>
                <a:spcPts val="1200"/>
              </a:spcBef>
            </a:pPr>
            <a:r>
              <a:rPr lang="en-US" sz="11200" b="1" dirty="0" smtClean="0">
                <a:solidFill>
                  <a:schemeClr val="tx1"/>
                </a:solidFill>
                <a:latin typeface="Calibri"/>
                <a:cs typeface="Calibri"/>
              </a:rPr>
              <a:t>                                  </a:t>
            </a:r>
            <a:endParaRPr lang="en-US" sz="9600" b="1" dirty="0">
              <a:solidFill>
                <a:schemeClr val="tx1"/>
              </a:solidFill>
              <a:latin typeface="Calibri"/>
              <a:cs typeface="Calibri"/>
            </a:endParaRPr>
          </a:p>
          <a:p>
            <a:pPr marR="0" algn="ctr">
              <a:lnSpc>
                <a:spcPct val="150000"/>
              </a:lnSpc>
              <a:spcBef>
                <a:spcPts val="1200"/>
              </a:spcBef>
            </a:pPr>
            <a:r>
              <a:rPr lang="en-US" sz="11200" b="1" dirty="0" smtClean="0">
                <a:solidFill>
                  <a:schemeClr val="tx1"/>
                </a:solidFill>
                <a:latin typeface="Calibri"/>
                <a:cs typeface="Calibri"/>
              </a:rPr>
              <a:t>                                     </a:t>
            </a:r>
            <a:endParaRPr lang="en-US" altLang="ro-RO" sz="11200" b="1" i="1" noProof="0" dirty="0" smtClean="0">
              <a:solidFill>
                <a:schemeClr val="tx1"/>
              </a:solidFill>
              <a:latin typeface="Calibri"/>
              <a:cs typeface="Calibri"/>
            </a:endParaRPr>
          </a:p>
          <a:p>
            <a:pPr marR="0" algn="ctr">
              <a:lnSpc>
                <a:spcPct val="150000"/>
              </a:lnSpc>
              <a:spcBef>
                <a:spcPts val="1200"/>
              </a:spcBef>
            </a:pPr>
            <a:r>
              <a:rPr lang="ro-RO" altLang="ro-RO" sz="1400" b="1" i="1" noProof="0" dirty="0" smtClean="0">
                <a:solidFill>
                  <a:srgbClr val="000000"/>
                </a:solidFill>
                <a:latin typeface="Calibri"/>
                <a:cs typeface="Calibri"/>
              </a:rPr>
              <a:t>				</a:t>
            </a:r>
            <a:r>
              <a:rPr lang="ro-RO" altLang="ro-RO" sz="5000" b="1" i="1" dirty="0" smtClean="0">
                <a:solidFill>
                  <a:schemeClr val="tx1"/>
                </a:solidFill>
                <a:latin typeface="Calibri"/>
                <a:cs typeface="Calibri"/>
              </a:rPr>
              <a:t>                </a:t>
            </a:r>
            <a:r>
              <a:rPr lang="en-US" altLang="ro-RO" sz="3600" b="1" i="1" dirty="0" smtClean="0">
                <a:solidFill>
                  <a:schemeClr val="tx1"/>
                </a:solidFill>
                <a:latin typeface="Trebuchet MS" panose="020B0603020202020204" pitchFamily="34" charset="0"/>
              </a:rPr>
              <a:t>                                                                         </a:t>
            </a:r>
            <a:r>
              <a:rPr lang="en-US" altLang="ro-RO" sz="8000" b="1" i="1" dirty="0" smtClean="0">
                <a:solidFill>
                  <a:schemeClr val="tx1"/>
                </a:solidFill>
                <a:latin typeface="Trebuchet MS" panose="020B0603020202020204" pitchFamily="34" charset="0"/>
              </a:rPr>
              <a:t> 			</a:t>
            </a:r>
            <a:r>
              <a:rPr lang="ro-RO" altLang="ro-RO" sz="8000" b="1" i="1" noProof="0" dirty="0" smtClean="0">
                <a:solidFill>
                  <a:srgbClr val="000000"/>
                </a:solidFill>
                <a:latin typeface="Calibri" pitchFamily="34" charset="0"/>
              </a:rPr>
              <a:t>	</a:t>
            </a:r>
          </a:p>
          <a:p>
            <a:pPr marR="0" eaLnBrk="1" hangingPunct="1">
              <a:lnSpc>
                <a:spcPct val="150000"/>
              </a:lnSpc>
              <a:spcBef>
                <a:spcPts val="1200"/>
              </a:spcBef>
            </a:pPr>
            <a:endParaRPr lang="ro-RO" altLang="ro-RO" sz="1600" b="1" i="1" noProof="0" dirty="0" smtClean="0">
              <a:solidFill>
                <a:srgbClr val="000000"/>
              </a:solidFill>
              <a:latin typeface="Calibri" pitchFamily="34" charset="0"/>
            </a:endParaRPr>
          </a:p>
        </p:txBody>
      </p:sp>
      <p:grpSp>
        <p:nvGrpSpPr>
          <p:cNvPr id="12" name="Group 22"/>
          <p:cNvGrpSpPr>
            <a:grpSpLocks/>
          </p:cNvGrpSpPr>
          <p:nvPr/>
        </p:nvGrpSpPr>
        <p:grpSpPr bwMode="auto">
          <a:xfrm>
            <a:off x="6012161" y="188913"/>
            <a:ext cx="2925464" cy="1007839"/>
            <a:chOff x="6130168" y="188639"/>
            <a:chExt cx="2807578" cy="900000"/>
          </a:xfrm>
        </p:grpSpPr>
        <p:grpSp>
          <p:nvGrpSpPr>
            <p:cNvPr id="13" name="Group 23"/>
            <p:cNvGrpSpPr>
              <a:grpSpLocks/>
            </p:cNvGrpSpPr>
            <p:nvPr/>
          </p:nvGrpSpPr>
          <p:grpSpPr bwMode="auto">
            <a:xfrm>
              <a:off x="6130168" y="188639"/>
              <a:ext cx="2807578" cy="900000"/>
              <a:chOff x="6130168" y="116105"/>
              <a:chExt cx="2807578" cy="900000"/>
            </a:xfrm>
          </p:grpSpPr>
          <p:grpSp>
            <p:nvGrpSpPr>
              <p:cNvPr id="15" name="Group 25"/>
              <p:cNvGrpSpPr>
                <a:grpSpLocks/>
              </p:cNvGrpSpPr>
              <p:nvPr/>
            </p:nvGrpSpPr>
            <p:grpSpPr bwMode="auto">
              <a:xfrm>
                <a:off x="6130168" y="116105"/>
                <a:ext cx="2807578" cy="900000"/>
                <a:chOff x="6130168" y="116105"/>
                <a:chExt cx="2807578" cy="900000"/>
              </a:xfrm>
            </p:grpSpPr>
            <p:pic>
              <p:nvPicPr>
                <p:cNvPr id="17"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8" name="Freeform 17"/>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6"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14"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3842703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425" y="1556792"/>
            <a:ext cx="8136904" cy="5478547"/>
          </a:xfrm>
        </p:spPr>
        <p:txBody>
          <a:bodyPr>
            <a:noAutofit/>
          </a:bodyPr>
          <a:lstStyle/>
          <a:p>
            <a:pPr marL="0" lvl="0" indent="0">
              <a:buNone/>
            </a:pPr>
            <a:endParaRPr lang="ro-RO" sz="800" dirty="0"/>
          </a:p>
          <a:p>
            <a:pPr lvl="0"/>
            <a:r>
              <a:rPr lang="ro-RO" sz="1800" dirty="0" smtClean="0"/>
              <a:t>Infrastructura cele </a:t>
            </a:r>
            <a:r>
              <a:rPr lang="ro-RO" sz="1800" dirty="0"/>
              <a:t>3 spitale </a:t>
            </a:r>
            <a:r>
              <a:rPr lang="ro-RO" sz="1800" dirty="0" smtClean="0"/>
              <a:t>regionale (faza </a:t>
            </a:r>
            <a:r>
              <a:rPr lang="ro-RO" sz="1800" dirty="0"/>
              <a:t>II </a:t>
            </a:r>
            <a:r>
              <a:rPr lang="ro-RO" sz="1800" dirty="0" smtClean="0"/>
              <a:t>)</a:t>
            </a:r>
          </a:p>
          <a:p>
            <a:pPr lvl="0"/>
            <a:r>
              <a:rPr lang="ro-RO" sz="1800" dirty="0"/>
              <a:t>Construcția și dotarea Institutului National de Hematologie</a:t>
            </a:r>
          </a:p>
          <a:p>
            <a:pPr lvl="0"/>
            <a:r>
              <a:rPr lang="ro-RO" sz="1800" dirty="0"/>
              <a:t>Construcție și dotare pentru un </a:t>
            </a:r>
            <a:r>
              <a:rPr lang="ro-RO" sz="1800" dirty="0" smtClean="0"/>
              <a:t>Laborator </a:t>
            </a:r>
            <a:r>
              <a:rPr lang="ro-RO" sz="1800" dirty="0"/>
              <a:t>de </a:t>
            </a:r>
            <a:r>
              <a:rPr lang="ro-RO" sz="1800" dirty="0" smtClean="0"/>
              <a:t>Referință National</a:t>
            </a:r>
            <a:endParaRPr lang="ro-RO" sz="1800" dirty="0"/>
          </a:p>
          <a:p>
            <a:pPr lvl="0"/>
            <a:r>
              <a:rPr lang="ro-RO" sz="1800" dirty="0" smtClean="0"/>
              <a:t>Reabilitare/ construcție 22 </a:t>
            </a:r>
            <a:r>
              <a:rPr lang="ro-RO" sz="1800" dirty="0"/>
              <a:t>de spitalele </a:t>
            </a:r>
            <a:r>
              <a:rPr lang="ro-RO" sz="1800" dirty="0" smtClean="0"/>
              <a:t>județene și dotarea lor pentru cel </a:t>
            </a:r>
            <a:r>
              <a:rPr lang="ro-RO" sz="1800" dirty="0"/>
              <a:t>puțin </a:t>
            </a:r>
            <a:r>
              <a:rPr lang="ro-RO" sz="1800" dirty="0" smtClean="0"/>
              <a:t>următoarele </a:t>
            </a:r>
            <a:r>
              <a:rPr lang="ro-RO" sz="1800" dirty="0"/>
              <a:t>standarde: Laborator lucru; Centru transfuzie; Morga; Circuite </a:t>
            </a:r>
            <a:r>
              <a:rPr lang="ro-RO" sz="1800" dirty="0" smtClean="0"/>
              <a:t>deșeuri </a:t>
            </a:r>
            <a:r>
              <a:rPr lang="ro-RO" sz="1800" dirty="0"/>
              <a:t>medicale; Unități pentru </a:t>
            </a:r>
            <a:r>
              <a:rPr lang="ro-RO" sz="1800" dirty="0" err="1"/>
              <a:t>stroke</a:t>
            </a:r>
            <a:r>
              <a:rPr lang="ro-RO" sz="1800" dirty="0"/>
              <a:t>- prevenirea </a:t>
            </a:r>
            <a:r>
              <a:rPr lang="ro-RO" sz="1800" dirty="0" smtClean="0"/>
              <a:t>dizabilității</a:t>
            </a:r>
            <a:r>
              <a:rPr lang="ro-RO" sz="1800" dirty="0"/>
              <a:t>; unități parte a rețelei naționale de prevenție</a:t>
            </a:r>
          </a:p>
          <a:p>
            <a:pPr lvl="0"/>
            <a:r>
              <a:rPr lang="ro-RO" sz="1800" dirty="0" smtClean="0"/>
              <a:t>Reabilitrea</a:t>
            </a:r>
            <a:r>
              <a:rPr lang="ro-RO" sz="1800" dirty="0"/>
              <a:t>/ </a:t>
            </a:r>
            <a:r>
              <a:rPr lang="ro-RO" sz="1800" dirty="0" err="1"/>
              <a:t>Constructia</a:t>
            </a:r>
            <a:r>
              <a:rPr lang="ro-RO" sz="1800" dirty="0"/>
              <a:t> </a:t>
            </a:r>
            <a:r>
              <a:rPr lang="ro-RO" sz="1800" dirty="0" smtClean="0"/>
              <a:t>spitale prioritare </a:t>
            </a:r>
            <a:r>
              <a:rPr lang="ro-RO" sz="1800" dirty="0"/>
              <a:t>naționale </a:t>
            </a:r>
            <a:endParaRPr lang="ro-RO" sz="1800" dirty="0" smtClean="0"/>
          </a:p>
          <a:p>
            <a:pPr lvl="0"/>
            <a:r>
              <a:rPr lang="ro-RO" sz="1800" dirty="0" smtClean="0"/>
              <a:t>Intervenții de </a:t>
            </a:r>
            <a:r>
              <a:rPr lang="ro-RO" sz="1800" dirty="0"/>
              <a:t>eficiență energetica </a:t>
            </a:r>
            <a:r>
              <a:rPr lang="ro-RO" sz="1800" dirty="0" smtClean="0"/>
              <a:t>pentru infrastructura de sănătate si </a:t>
            </a:r>
            <a:r>
              <a:rPr lang="ro-RO" sz="1800" dirty="0"/>
              <a:t>consolidare pentru </a:t>
            </a:r>
            <a:r>
              <a:rPr lang="ro-RO" sz="1800" dirty="0" smtClean="0"/>
              <a:t>riscul seismic</a:t>
            </a:r>
            <a:r>
              <a:rPr lang="ro-RO" sz="1800" i="1" dirty="0" smtClean="0"/>
              <a:t> - de </a:t>
            </a:r>
            <a:r>
              <a:rPr lang="ro-RO" sz="1800" i="1" dirty="0"/>
              <a:t>negociat infrastructura noua si/sau </a:t>
            </a:r>
            <a:r>
              <a:rPr lang="ro-RO" sz="1800" i="1" dirty="0" smtClean="0"/>
              <a:t>reabilitată </a:t>
            </a:r>
            <a:r>
              <a:rPr lang="ro-RO" sz="1800" i="1" dirty="0"/>
              <a:t>in funcție de alocări și planurile regionale de servicii medicale</a:t>
            </a:r>
            <a:r>
              <a:rPr lang="ro-RO" sz="1800" dirty="0" smtClean="0"/>
              <a:t>, </a:t>
            </a:r>
          </a:p>
          <a:p>
            <a:pPr lvl="0"/>
            <a:r>
              <a:rPr lang="ro-RO" sz="1800" dirty="0" smtClean="0"/>
              <a:t>e-sănătate, digitalizare in sistemul de </a:t>
            </a:r>
            <a:r>
              <a:rPr lang="ro-RO" sz="1800" smtClean="0"/>
              <a:t>sanatate</a:t>
            </a:r>
            <a:endParaRPr lang="ro-RO" sz="1800" dirty="0"/>
          </a:p>
          <a:p>
            <a:pPr lvl="0"/>
            <a:r>
              <a:rPr lang="ro-RO" sz="1800" dirty="0" smtClean="0"/>
              <a:t>Servicii </a:t>
            </a:r>
            <a:r>
              <a:rPr lang="ro-RO" sz="1800" dirty="0"/>
              <a:t>medicale (formare, medicina de familie - specializare, programe naționale, prevenție, etc</a:t>
            </a:r>
            <a:r>
              <a:rPr lang="ro-RO" sz="1800" dirty="0" smtClean="0"/>
              <a:t>.)</a:t>
            </a:r>
          </a:p>
          <a:p>
            <a:r>
              <a:rPr lang="ro-RO" sz="1800" dirty="0" err="1"/>
              <a:t>pregatire</a:t>
            </a:r>
            <a:r>
              <a:rPr lang="ro-RO" sz="1800" dirty="0"/>
              <a:t> si </a:t>
            </a:r>
            <a:r>
              <a:rPr lang="ro-RO" sz="1800" dirty="0" err="1"/>
              <a:t>perfectionare</a:t>
            </a:r>
            <a:r>
              <a:rPr lang="ro-RO" sz="1800" dirty="0"/>
              <a:t> resursa umana</a:t>
            </a:r>
          </a:p>
          <a:p>
            <a:r>
              <a:rPr lang="ro-RO" sz="1800" dirty="0" smtClean="0"/>
              <a:t>cercetare </a:t>
            </a:r>
            <a:r>
              <a:rPr lang="ro-RO" sz="1800" dirty="0"/>
              <a:t>in </a:t>
            </a:r>
            <a:r>
              <a:rPr lang="ro-RO" sz="1800" dirty="0" smtClean="0"/>
              <a:t>domeniul </a:t>
            </a:r>
            <a:r>
              <a:rPr lang="ro-RO" sz="1800" dirty="0"/>
              <a:t>medical</a:t>
            </a:r>
            <a:endParaRPr lang="en-US" sz="1800" dirty="0">
              <a:solidFill>
                <a:srgbClr val="FF0000"/>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10</a:t>
            </a:fld>
            <a:endParaRPr lang="ro-RO"/>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
        <p:nvSpPr>
          <p:cNvPr id="15" name="Title 1"/>
          <p:cNvSpPr txBox="1">
            <a:spLocks/>
          </p:cNvSpPr>
          <p:nvPr/>
        </p:nvSpPr>
        <p:spPr>
          <a:xfrm>
            <a:off x="70652" y="908720"/>
            <a:ext cx="9272249" cy="645816"/>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Bef>
                <a:spcPct val="20000"/>
              </a:spcBef>
              <a:spcAft>
                <a:spcPts val="0"/>
              </a:spcAft>
            </a:pPr>
            <a:r>
              <a:rPr lang="vi-VN" sz="2800" b="1" dirty="0">
                <a:solidFill>
                  <a:srgbClr val="FF0000"/>
                </a:solidFill>
              </a:rPr>
              <a:t>Programul National de Sănătate ( FEDR + FSE)</a:t>
            </a:r>
          </a:p>
        </p:txBody>
      </p:sp>
    </p:spTree>
    <p:extLst>
      <p:ext uri="{BB962C8B-B14F-4D97-AF65-F5344CB8AC3E}">
        <p14:creationId xmlns:p14="http://schemas.microsoft.com/office/powerpoint/2010/main" val="2395481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64704"/>
            <a:ext cx="8758112" cy="5478547"/>
          </a:xfrm>
        </p:spPr>
        <p:txBody>
          <a:bodyPr>
            <a:noAutofit/>
          </a:bodyPr>
          <a:lstStyle/>
          <a:p>
            <a:pPr marL="0" lvl="0" indent="0">
              <a:buNone/>
            </a:pPr>
            <a:endParaRPr lang="ro-RO" sz="800" dirty="0"/>
          </a:p>
          <a:p>
            <a:pPr marL="0" lvl="0" indent="0">
              <a:buNone/>
            </a:pPr>
            <a:r>
              <a:rPr lang="ro-RO" sz="2800" b="1" dirty="0">
                <a:solidFill>
                  <a:srgbClr val="FF0000"/>
                </a:solidFill>
              </a:rPr>
              <a:t>Programul Operațional </a:t>
            </a:r>
            <a:r>
              <a:rPr lang="ro-RO" sz="2800" b="1" dirty="0" smtClean="0">
                <a:solidFill>
                  <a:srgbClr val="FF0000"/>
                </a:solidFill>
              </a:rPr>
              <a:t>Creștere </a:t>
            </a:r>
            <a:r>
              <a:rPr lang="ro-RO" sz="2800" b="1" dirty="0">
                <a:solidFill>
                  <a:srgbClr val="FF0000"/>
                </a:solidFill>
              </a:rPr>
              <a:t>inteligenta si digitalizare</a:t>
            </a:r>
          </a:p>
          <a:p>
            <a:pPr marL="0" lvl="0" indent="0">
              <a:buNone/>
            </a:pPr>
            <a:endParaRPr lang="ro-RO" sz="800" b="1" dirty="0" smtClean="0"/>
          </a:p>
          <a:p>
            <a:pPr lvl="0" algn="just"/>
            <a:r>
              <a:rPr lang="ro-RO" sz="1800" dirty="0" smtClean="0"/>
              <a:t>Specializare </a:t>
            </a:r>
            <a:r>
              <a:rPr lang="ro-RO" sz="1800" dirty="0"/>
              <a:t>inteligentă național (Danubius, cercetare - sinergii </a:t>
            </a:r>
            <a:r>
              <a:rPr lang="ro-RO" sz="1800" dirty="0" err="1"/>
              <a:t>Horizon</a:t>
            </a:r>
            <a:r>
              <a:rPr lang="ro-RO" sz="1800" dirty="0"/>
              <a:t>, internaționalizare, tranziție industrială)</a:t>
            </a:r>
          </a:p>
          <a:p>
            <a:pPr lvl="0"/>
            <a:r>
              <a:rPr lang="ro-RO" sz="1800" dirty="0" smtClean="0"/>
              <a:t>E-guvernare</a:t>
            </a:r>
            <a:r>
              <a:rPr lang="en-US" sz="1800" dirty="0" smtClean="0"/>
              <a:t>, </a:t>
            </a:r>
            <a:r>
              <a:rPr lang="en-US" sz="1800" dirty="0" err="1" smtClean="0"/>
              <a:t>sisteme</a:t>
            </a:r>
            <a:r>
              <a:rPr lang="en-US" sz="1800" dirty="0" smtClean="0"/>
              <a:t> </a:t>
            </a:r>
            <a:r>
              <a:rPr lang="en-US" sz="1800" dirty="0" err="1" smtClean="0"/>
              <a:t>solu</a:t>
            </a:r>
            <a:r>
              <a:rPr lang="ro-RO" sz="1800" dirty="0" smtClean="0"/>
              <a:t>ții digitale in administrația publica centrală, interoperabilitate, </a:t>
            </a:r>
            <a:r>
              <a:rPr lang="ro-RO" sz="1800" dirty="0" err="1" smtClean="0"/>
              <a:t>cyber-security</a:t>
            </a:r>
            <a:endParaRPr lang="ro-RO" sz="1800" dirty="0"/>
          </a:p>
          <a:p>
            <a:pPr lvl="0"/>
            <a:r>
              <a:rPr lang="ro-RO" sz="1800" dirty="0" err="1" smtClean="0"/>
              <a:t>Broad-Band</a:t>
            </a:r>
            <a:endParaRPr lang="ro-RO" sz="1800" dirty="0"/>
          </a:p>
          <a:p>
            <a:r>
              <a:rPr lang="ro-RO" sz="1800" dirty="0" smtClean="0"/>
              <a:t>Instrumente financiare</a:t>
            </a:r>
          </a:p>
          <a:p>
            <a:endParaRPr lang="ro-RO" sz="800" dirty="0" smtClean="0"/>
          </a:p>
          <a:p>
            <a:pPr marL="0" indent="0">
              <a:buNone/>
            </a:pPr>
            <a:r>
              <a:rPr lang="ro-RO" sz="2800" b="1" dirty="0">
                <a:solidFill>
                  <a:srgbClr val="FF0000"/>
                </a:solidFill>
              </a:rPr>
              <a:t>Programul Operațional </a:t>
            </a:r>
            <a:r>
              <a:rPr lang="ro-RO" sz="2800" b="1" dirty="0" smtClean="0">
                <a:solidFill>
                  <a:srgbClr val="FF0000"/>
                </a:solidFill>
              </a:rPr>
              <a:t>Dezvoltare </a:t>
            </a:r>
            <a:r>
              <a:rPr lang="ro-RO" sz="2800" b="1" dirty="0">
                <a:solidFill>
                  <a:srgbClr val="FF0000"/>
                </a:solidFill>
              </a:rPr>
              <a:t>Teritoriala Integrată </a:t>
            </a:r>
          </a:p>
          <a:p>
            <a:pPr lvl="0" algn="just">
              <a:spcBef>
                <a:spcPts val="600"/>
              </a:spcBef>
            </a:pPr>
            <a:r>
              <a:rPr lang="ro-RO" sz="1800" dirty="0" smtClean="0">
                <a:ea typeface="Calibri"/>
                <a:cs typeface="Calibri"/>
              </a:rPr>
              <a:t>Infrastructura şi servicii CLLD </a:t>
            </a:r>
            <a:r>
              <a:rPr lang="ro-RO" sz="1800" dirty="0">
                <a:ea typeface="Calibri"/>
                <a:cs typeface="Calibri"/>
              </a:rPr>
              <a:t>(</a:t>
            </a:r>
            <a:r>
              <a:rPr lang="ro-RO" sz="1800" dirty="0" smtClean="0">
                <a:ea typeface="Calibri"/>
                <a:cs typeface="Calibri"/>
              </a:rPr>
              <a:t>sociale, educaționale, sănătate, etc</a:t>
            </a:r>
            <a:r>
              <a:rPr lang="ro-RO" sz="1800" dirty="0">
                <a:ea typeface="Calibri"/>
                <a:cs typeface="Calibri"/>
              </a:rPr>
              <a:t>.)</a:t>
            </a:r>
            <a:endParaRPr lang="ro-RO" sz="2400" dirty="0">
              <a:ea typeface="Calibri"/>
              <a:cs typeface="Calibri"/>
            </a:endParaRPr>
          </a:p>
          <a:p>
            <a:pPr lvl="0" algn="just">
              <a:spcBef>
                <a:spcPts val="600"/>
              </a:spcBef>
            </a:pPr>
            <a:r>
              <a:rPr lang="ro-RO" sz="1800" dirty="0" smtClean="0">
                <a:ea typeface="Calibri"/>
                <a:cs typeface="Calibri"/>
              </a:rPr>
              <a:t>Turism  </a:t>
            </a:r>
          </a:p>
          <a:p>
            <a:pPr lvl="0" algn="just">
              <a:spcBef>
                <a:spcPts val="600"/>
              </a:spcBef>
            </a:pPr>
            <a:r>
              <a:rPr lang="ro-RO" sz="1800" dirty="0" smtClean="0">
                <a:ea typeface="Calibri"/>
                <a:cs typeface="Calibri"/>
              </a:rPr>
              <a:t>Cultura </a:t>
            </a:r>
          </a:p>
          <a:p>
            <a:pPr lvl="0" algn="just">
              <a:spcBef>
                <a:spcPts val="600"/>
              </a:spcBef>
            </a:pPr>
            <a:r>
              <a:rPr lang="ro-RO" sz="1800" dirty="0">
                <a:ea typeface="Calibri"/>
                <a:cs typeface="Calibri"/>
              </a:rPr>
              <a:t>p</a:t>
            </a:r>
            <a:r>
              <a:rPr lang="ro-RO" sz="1800" dirty="0" smtClean="0">
                <a:ea typeface="Calibri"/>
                <a:cs typeface="Calibri"/>
              </a:rPr>
              <a:t>atrimoniu cultural</a:t>
            </a:r>
          </a:p>
          <a:p>
            <a:pPr lvl="0" algn="just">
              <a:spcBef>
                <a:spcPts val="600"/>
              </a:spcBef>
            </a:pPr>
            <a:r>
              <a:rPr lang="ro-RO" sz="1800" dirty="0" err="1" smtClean="0">
                <a:ea typeface="Calibri"/>
                <a:cs typeface="Calibri"/>
              </a:rPr>
              <a:t>Investitii</a:t>
            </a:r>
            <a:r>
              <a:rPr lang="ro-RO" sz="1800" dirty="0" smtClean="0">
                <a:ea typeface="Calibri"/>
                <a:cs typeface="Calibri"/>
              </a:rPr>
              <a:t> pentru </a:t>
            </a:r>
            <a:r>
              <a:rPr lang="ro-RO" sz="1800" dirty="0" err="1" smtClean="0">
                <a:ea typeface="Calibri"/>
                <a:cs typeface="Calibri"/>
              </a:rPr>
              <a:t>siguranta</a:t>
            </a:r>
            <a:r>
              <a:rPr lang="ro-RO" sz="1800" dirty="0" smtClean="0">
                <a:ea typeface="Calibri"/>
                <a:cs typeface="Calibri"/>
              </a:rPr>
              <a:t> </a:t>
            </a:r>
            <a:r>
              <a:rPr lang="ro-RO" sz="1800" dirty="0" err="1" smtClean="0">
                <a:ea typeface="Calibri"/>
                <a:cs typeface="Calibri"/>
              </a:rPr>
              <a:t>cetateanului</a:t>
            </a:r>
            <a:endParaRPr lang="ro-RO" sz="2400" dirty="0" smtClean="0">
              <a:ea typeface="Calibri"/>
              <a:cs typeface="Calibri"/>
            </a:endParaRPr>
          </a:p>
          <a:p>
            <a:pPr lvl="0" algn="just">
              <a:spcBef>
                <a:spcPts val="600"/>
              </a:spcBef>
              <a:spcAft>
                <a:spcPts val="1000"/>
              </a:spcAft>
            </a:pPr>
            <a:r>
              <a:rPr lang="ro-RO" sz="1800" dirty="0" smtClean="0">
                <a:ea typeface="Calibri"/>
                <a:cs typeface="Calibri"/>
              </a:rPr>
              <a:t>administrare </a:t>
            </a:r>
            <a:r>
              <a:rPr lang="ro-RO" sz="1800" dirty="0">
                <a:ea typeface="Calibri"/>
                <a:cs typeface="Calibri"/>
              </a:rPr>
              <a:t>si </a:t>
            </a:r>
            <a:r>
              <a:rPr lang="ro-RO" sz="1800" dirty="0" smtClean="0">
                <a:ea typeface="Calibri"/>
                <a:cs typeface="Calibri"/>
              </a:rPr>
              <a:t>suport CLLD </a:t>
            </a:r>
            <a:r>
              <a:rPr lang="ro-RO" sz="1800" dirty="0">
                <a:ea typeface="Calibri"/>
                <a:cs typeface="Calibri"/>
              </a:rPr>
              <a:t>(strategii, etc</a:t>
            </a:r>
            <a:r>
              <a:rPr lang="ro-RO" sz="1800" dirty="0" smtClean="0">
                <a:ea typeface="Calibri"/>
                <a:cs typeface="Calibri"/>
              </a:rPr>
              <a:t>.) si ITI</a:t>
            </a:r>
          </a:p>
          <a:p>
            <a:pPr marL="0" lvl="0" indent="0" algn="just">
              <a:spcBef>
                <a:spcPts val="600"/>
              </a:spcBef>
              <a:spcAft>
                <a:spcPts val="1000"/>
              </a:spcAft>
              <a:buNone/>
            </a:pPr>
            <a:r>
              <a:rPr lang="ro-RO" sz="1800" b="1" i="1" dirty="0"/>
              <a:t>NOTA</a:t>
            </a:r>
            <a:r>
              <a:rPr lang="ro-RO" sz="1800" i="1" dirty="0"/>
              <a:t>: </a:t>
            </a:r>
            <a:r>
              <a:rPr lang="ro-RO" sz="1800" b="1" i="1" dirty="0" smtClean="0"/>
              <a:t>ITI se finanțează din fiecare PO corespunzător tipurilor de intervenții OP1-OP4</a:t>
            </a:r>
            <a:endParaRPr lang="ro-RO" sz="1800" b="1" i="1" dirty="0"/>
          </a:p>
          <a:p>
            <a:pPr lvl="0" algn="just">
              <a:spcBef>
                <a:spcPts val="600"/>
              </a:spcBef>
              <a:spcAft>
                <a:spcPts val="1000"/>
              </a:spcAft>
            </a:pPr>
            <a:endParaRPr lang="ro-RO" sz="1800" dirty="0"/>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11</a:t>
            </a:fld>
            <a:endParaRPr lang="ro-RO" dirty="0"/>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Tree>
    <p:extLst>
      <p:ext uri="{BB962C8B-B14F-4D97-AF65-F5344CB8AC3E}">
        <p14:creationId xmlns:p14="http://schemas.microsoft.com/office/powerpoint/2010/main" val="648002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426" y="764704"/>
            <a:ext cx="8136904" cy="5478547"/>
          </a:xfrm>
        </p:spPr>
        <p:txBody>
          <a:bodyPr>
            <a:noAutofit/>
          </a:bodyPr>
          <a:lstStyle/>
          <a:p>
            <a:pPr marL="0" lvl="0" indent="0">
              <a:buNone/>
            </a:pPr>
            <a:endParaRPr lang="ro-RO" sz="800" dirty="0"/>
          </a:p>
          <a:p>
            <a:pPr marL="0" indent="0">
              <a:buNone/>
            </a:pPr>
            <a:r>
              <a:rPr lang="ro-RO" sz="2800" b="1" dirty="0">
                <a:solidFill>
                  <a:srgbClr val="FF0000"/>
                </a:solidFill>
              </a:rPr>
              <a:t>Programul </a:t>
            </a:r>
            <a:r>
              <a:rPr lang="ro-RO" sz="2800" b="1" dirty="0" smtClean="0">
                <a:solidFill>
                  <a:srgbClr val="FF0000"/>
                </a:solidFill>
              </a:rPr>
              <a:t>Operațional Capital </a:t>
            </a:r>
            <a:r>
              <a:rPr lang="ro-RO" sz="2800" b="1" dirty="0">
                <a:solidFill>
                  <a:srgbClr val="FF0000"/>
                </a:solidFill>
              </a:rPr>
              <a:t>Uman</a:t>
            </a:r>
          </a:p>
          <a:p>
            <a:pPr lvl="0"/>
            <a:endParaRPr lang="ro-RO" sz="1800" dirty="0"/>
          </a:p>
          <a:p>
            <a:pPr lvl="0">
              <a:spcBef>
                <a:spcPts val="600"/>
              </a:spcBef>
            </a:pPr>
            <a:r>
              <a:rPr lang="ro-RO" sz="2000" dirty="0" err="1" smtClean="0">
                <a:ea typeface="Calibri"/>
                <a:cs typeface="Calibri"/>
              </a:rPr>
              <a:t>NEETs</a:t>
            </a:r>
            <a:endParaRPr lang="ro-RO" sz="2800" dirty="0">
              <a:ea typeface="Calibri"/>
              <a:cs typeface="Calibri"/>
            </a:endParaRPr>
          </a:p>
          <a:p>
            <a:pPr lvl="0">
              <a:spcBef>
                <a:spcPts val="600"/>
              </a:spcBef>
            </a:pPr>
            <a:r>
              <a:rPr lang="ro-RO" sz="2000" dirty="0" smtClean="0">
                <a:ea typeface="Calibri"/>
                <a:cs typeface="Calibri"/>
              </a:rPr>
              <a:t>Educație </a:t>
            </a:r>
            <a:r>
              <a:rPr lang="ro-RO" sz="2000" dirty="0">
                <a:ea typeface="Calibri"/>
                <a:cs typeface="Calibri"/>
              </a:rPr>
              <a:t>(inclusiv </a:t>
            </a:r>
            <a:r>
              <a:rPr lang="ro-RO" sz="2000" b="1" dirty="0">
                <a:solidFill>
                  <a:srgbClr val="5F497A"/>
                </a:solidFill>
                <a:ea typeface="Calibri"/>
                <a:cs typeface="Calibri"/>
              </a:rPr>
              <a:t>e-educație</a:t>
            </a:r>
            <a:r>
              <a:rPr lang="ro-RO" sz="2000" dirty="0">
                <a:ea typeface="Calibri"/>
                <a:cs typeface="Calibri"/>
              </a:rPr>
              <a:t>)</a:t>
            </a:r>
            <a:endParaRPr lang="ro-RO" sz="2800" dirty="0">
              <a:ea typeface="Calibri"/>
              <a:cs typeface="Calibri"/>
            </a:endParaRPr>
          </a:p>
          <a:p>
            <a:pPr lvl="0">
              <a:spcBef>
                <a:spcPts val="600"/>
              </a:spcBef>
            </a:pPr>
            <a:r>
              <a:rPr lang="ro-RO" sz="2000" dirty="0" smtClean="0">
                <a:ea typeface="Calibri"/>
                <a:cs typeface="Calibri"/>
              </a:rPr>
              <a:t>Ocupare</a:t>
            </a:r>
            <a:endParaRPr lang="ro-RO" sz="2800" dirty="0">
              <a:ea typeface="Calibri"/>
              <a:cs typeface="Calibri"/>
            </a:endParaRPr>
          </a:p>
          <a:p>
            <a:pPr lvl="0">
              <a:spcBef>
                <a:spcPts val="600"/>
              </a:spcBef>
            </a:pPr>
            <a:r>
              <a:rPr lang="ro-RO" sz="2000" dirty="0" smtClean="0">
                <a:ea typeface="Calibri"/>
                <a:cs typeface="Calibri"/>
              </a:rPr>
              <a:t>Incluziune </a:t>
            </a:r>
            <a:r>
              <a:rPr lang="ro-RO" sz="2000" dirty="0">
                <a:ea typeface="Calibri"/>
                <a:cs typeface="Calibri"/>
              </a:rPr>
              <a:t>(inclusiv </a:t>
            </a:r>
            <a:r>
              <a:rPr lang="ro-RO" sz="2000" b="1" dirty="0">
                <a:ea typeface="Calibri"/>
                <a:cs typeface="Calibri"/>
              </a:rPr>
              <a:t>e-incluziune</a:t>
            </a:r>
            <a:r>
              <a:rPr lang="ro-RO" sz="2000" dirty="0">
                <a:ea typeface="Calibri"/>
                <a:cs typeface="Calibri"/>
              </a:rPr>
              <a:t>)</a:t>
            </a:r>
            <a:endParaRPr lang="ro-RO" sz="2800" dirty="0">
              <a:ea typeface="Calibri"/>
              <a:cs typeface="Calibri"/>
            </a:endParaRPr>
          </a:p>
          <a:p>
            <a:pPr lvl="0">
              <a:spcBef>
                <a:spcPts val="600"/>
              </a:spcBef>
            </a:pPr>
            <a:r>
              <a:rPr lang="ro-RO" sz="2000" dirty="0" smtClean="0">
                <a:ea typeface="Calibri"/>
                <a:cs typeface="Calibri"/>
              </a:rPr>
              <a:t>Servicii </a:t>
            </a:r>
            <a:r>
              <a:rPr lang="ro-RO" sz="2000" dirty="0">
                <a:ea typeface="Calibri"/>
                <a:cs typeface="Calibri"/>
              </a:rPr>
              <a:t>sociale sistemice (dezinstituționalizare, combatere sărăcie, </a:t>
            </a:r>
            <a:r>
              <a:rPr lang="ro-RO" sz="2000" dirty="0" err="1">
                <a:ea typeface="Calibri"/>
                <a:cs typeface="Calibri"/>
              </a:rPr>
              <a:t>migranți</a:t>
            </a:r>
            <a:r>
              <a:rPr lang="ro-RO" sz="2000" dirty="0">
                <a:ea typeface="Calibri"/>
                <a:cs typeface="Calibri"/>
              </a:rPr>
              <a:t>,)</a:t>
            </a:r>
            <a:endParaRPr lang="ro-RO" sz="2800" dirty="0">
              <a:ea typeface="Calibri"/>
              <a:cs typeface="Calibri"/>
            </a:endParaRPr>
          </a:p>
          <a:p>
            <a:pPr lvl="0">
              <a:spcBef>
                <a:spcPts val="600"/>
              </a:spcBef>
            </a:pPr>
            <a:r>
              <a:rPr lang="ro-RO" sz="2000" dirty="0" smtClean="0">
                <a:ea typeface="Calibri"/>
                <a:cs typeface="Calibri"/>
              </a:rPr>
              <a:t>ITI </a:t>
            </a:r>
            <a:r>
              <a:rPr lang="ro-RO" sz="2000" dirty="0">
                <a:ea typeface="Calibri"/>
                <a:cs typeface="Calibri"/>
              </a:rPr>
              <a:t>(combinație între prioritățile de investiții, în funcție de strategiile de dezvoltare integrate)</a:t>
            </a:r>
            <a:endParaRPr lang="ro-RO" sz="2800" dirty="0">
              <a:ea typeface="Calibri"/>
              <a:cs typeface="Calibri"/>
            </a:endParaRPr>
          </a:p>
          <a:p>
            <a:pPr lvl="0">
              <a:spcBef>
                <a:spcPts val="600"/>
              </a:spcBef>
            </a:pPr>
            <a:r>
              <a:rPr lang="ro-RO" sz="2000" dirty="0" smtClean="0">
                <a:ea typeface="Calibri"/>
                <a:cs typeface="Calibri"/>
              </a:rPr>
              <a:t>Capacitatea </a:t>
            </a:r>
            <a:r>
              <a:rPr lang="ro-RO" sz="2000" dirty="0">
                <a:ea typeface="Calibri"/>
                <a:cs typeface="Calibri"/>
              </a:rPr>
              <a:t>administrativa</a:t>
            </a:r>
            <a:endParaRPr lang="ro-RO" sz="2800" dirty="0">
              <a:ea typeface="Calibri"/>
              <a:cs typeface="Calibri"/>
            </a:endParaRPr>
          </a:p>
          <a:p>
            <a:pPr lvl="0">
              <a:spcBef>
                <a:spcPts val="600"/>
              </a:spcBef>
              <a:spcAft>
                <a:spcPts val="1000"/>
              </a:spcAft>
            </a:pPr>
            <a:r>
              <a:rPr lang="ro-RO" sz="2000" dirty="0" smtClean="0">
                <a:ea typeface="Calibri"/>
                <a:cs typeface="Calibri"/>
              </a:rPr>
              <a:t>Asistență Tehnică</a:t>
            </a:r>
            <a:endParaRPr lang="ro-RO" sz="2800" dirty="0">
              <a:ea typeface="Calibri"/>
              <a:cs typeface="Calibri"/>
            </a:endParaRPr>
          </a:p>
          <a:p>
            <a:pPr marL="0" indent="0">
              <a:buNone/>
            </a:pPr>
            <a:r>
              <a:rPr lang="ro-RO" sz="2000" dirty="0">
                <a:ea typeface="Calibri"/>
                <a:cs typeface="Calibri"/>
              </a:rPr>
              <a:t>NOTA: </a:t>
            </a:r>
            <a:r>
              <a:rPr lang="ro-RO" sz="2000" b="1" i="1" dirty="0">
                <a:ea typeface="Calibri"/>
                <a:cs typeface="Calibri"/>
              </a:rPr>
              <a:t>În axele 1-5 ar trebui sa avem obiective specifice/apel dedicat pentru urban mare, </a:t>
            </a:r>
            <a:r>
              <a:rPr lang="ro-RO" sz="2000" b="1" i="1" dirty="0" smtClean="0">
                <a:ea typeface="Calibri"/>
                <a:cs typeface="Calibri"/>
              </a:rPr>
              <a:t>mic</a:t>
            </a:r>
            <a:r>
              <a:rPr lang="ro-RO" sz="2000" b="1" i="1" dirty="0">
                <a:ea typeface="Calibri"/>
                <a:cs typeface="Calibri"/>
              </a:rPr>
              <a:t> </a:t>
            </a:r>
            <a:r>
              <a:rPr lang="ro-RO" sz="2000" b="1" i="1" dirty="0" smtClean="0">
                <a:ea typeface="Calibri"/>
                <a:cs typeface="Calibri"/>
              </a:rPr>
              <a:t> complementar </a:t>
            </a:r>
            <a:r>
              <a:rPr lang="ro-RO" sz="2000" b="1" i="1" dirty="0">
                <a:ea typeface="Calibri"/>
                <a:cs typeface="Calibri"/>
              </a:rPr>
              <a:t>cu PO Regionale</a:t>
            </a:r>
            <a:endParaRPr lang="en-US" sz="2000" dirty="0">
              <a:solidFill>
                <a:srgbClr val="FF0000"/>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12</a:t>
            </a:fld>
            <a:endParaRPr lang="ro-RO"/>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Tree>
    <p:extLst>
      <p:ext uri="{BB962C8B-B14F-4D97-AF65-F5344CB8AC3E}">
        <p14:creationId xmlns:p14="http://schemas.microsoft.com/office/powerpoint/2010/main" val="3729016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425" y="692697"/>
            <a:ext cx="8136904" cy="5478547"/>
          </a:xfrm>
        </p:spPr>
        <p:txBody>
          <a:bodyPr>
            <a:noAutofit/>
          </a:bodyPr>
          <a:lstStyle/>
          <a:p>
            <a:pPr marL="0" lvl="0" indent="0">
              <a:buNone/>
            </a:pPr>
            <a:endParaRPr lang="ro-RO" sz="800" dirty="0"/>
          </a:p>
          <a:p>
            <a:pPr marL="0" lvl="0" indent="0">
              <a:buNone/>
            </a:pPr>
            <a:r>
              <a:rPr lang="ro-RO" sz="2800" b="1" dirty="0" smtClean="0">
                <a:solidFill>
                  <a:srgbClr val="FF0000"/>
                </a:solidFill>
              </a:rPr>
              <a:t>Programul Operațional Dezvoltare Durabilă </a:t>
            </a:r>
            <a:endParaRPr lang="ro-RO" sz="2000" b="1" dirty="0" smtClean="0">
              <a:solidFill>
                <a:srgbClr val="00B050"/>
              </a:solidFill>
            </a:endParaRPr>
          </a:p>
          <a:p>
            <a:pPr lvl="0"/>
            <a:r>
              <a:rPr lang="ro-RO" sz="2000" dirty="0" smtClean="0">
                <a:ea typeface="Calibri"/>
                <a:cs typeface="Calibri"/>
              </a:rPr>
              <a:t>Energie </a:t>
            </a:r>
            <a:r>
              <a:rPr lang="ro-RO" sz="2000" dirty="0">
                <a:ea typeface="Calibri"/>
                <a:cs typeface="Calibri"/>
              </a:rPr>
              <a:t>(eficiența energetică, regenerabile, transport energie</a:t>
            </a:r>
            <a:r>
              <a:rPr lang="ro-RO" sz="2000" dirty="0" smtClean="0">
                <a:ea typeface="Calibri"/>
                <a:cs typeface="Calibri"/>
              </a:rPr>
              <a:t>)</a:t>
            </a:r>
            <a:endParaRPr lang="ro-RO" sz="2800" dirty="0" smtClean="0">
              <a:ea typeface="Calibri"/>
              <a:cs typeface="Calibri"/>
            </a:endParaRPr>
          </a:p>
          <a:p>
            <a:pPr lvl="0">
              <a:lnSpc>
                <a:spcPct val="115000"/>
              </a:lnSpc>
              <a:buClr>
                <a:srgbClr val="000000"/>
              </a:buClr>
            </a:pPr>
            <a:r>
              <a:rPr lang="ro-RO" sz="2000" dirty="0" smtClean="0">
                <a:ea typeface="Calibri"/>
                <a:cs typeface="Calibri"/>
              </a:rPr>
              <a:t>Mediu </a:t>
            </a:r>
            <a:r>
              <a:rPr lang="ro-RO" sz="2000" dirty="0">
                <a:ea typeface="Calibri"/>
                <a:cs typeface="Calibri"/>
              </a:rPr>
              <a:t>(deșeuri, apa, biodiversitate, situri contaminate)</a:t>
            </a:r>
            <a:endParaRPr lang="ro-RO" sz="2800" dirty="0">
              <a:ea typeface="Calibri"/>
              <a:cs typeface="Calibri"/>
            </a:endParaRPr>
          </a:p>
          <a:p>
            <a:pPr lvl="0">
              <a:lnSpc>
                <a:spcPct val="115000"/>
              </a:lnSpc>
              <a:buClr>
                <a:srgbClr val="000000"/>
              </a:buClr>
            </a:pPr>
            <a:r>
              <a:rPr lang="ro-RO" sz="2000" dirty="0" smtClean="0">
                <a:ea typeface="Calibri"/>
                <a:cs typeface="Calibri"/>
              </a:rPr>
              <a:t>Riscuri </a:t>
            </a:r>
            <a:r>
              <a:rPr lang="ro-RO" sz="2000" dirty="0">
                <a:ea typeface="Calibri"/>
                <a:cs typeface="Calibri"/>
              </a:rPr>
              <a:t>(sistemice naționale, eroziune costieră)</a:t>
            </a:r>
            <a:endParaRPr lang="ro-RO" sz="2800" dirty="0">
              <a:ea typeface="Calibri"/>
              <a:cs typeface="Calibri"/>
            </a:endParaRPr>
          </a:p>
          <a:p>
            <a:r>
              <a:rPr lang="ro-RO" sz="2000" dirty="0">
                <a:ea typeface="Calibri"/>
                <a:cs typeface="Calibri"/>
              </a:rPr>
              <a:t>ITI Delta Dunarii / ITI Valea Jiului (în funcție de strategiile de dezvoltare integrate și de alocările financiare)</a:t>
            </a:r>
          </a:p>
          <a:p>
            <a:pPr marL="0" lvl="0" indent="0">
              <a:buNone/>
            </a:pPr>
            <a:endParaRPr lang="ro-RO" sz="800" b="1" dirty="0" smtClean="0"/>
          </a:p>
          <a:p>
            <a:pPr marL="0" lvl="0" indent="0">
              <a:buNone/>
            </a:pPr>
            <a:endParaRPr lang="ro-RO" sz="800" b="1" dirty="0"/>
          </a:p>
          <a:p>
            <a:pPr marL="0" lvl="0" indent="0">
              <a:buNone/>
            </a:pPr>
            <a:endParaRPr lang="ro-RO" sz="800" b="1" dirty="0" smtClean="0"/>
          </a:p>
          <a:p>
            <a:pPr marL="0" lvl="0" indent="0">
              <a:buNone/>
            </a:pPr>
            <a:r>
              <a:rPr lang="ro-RO" sz="2800" b="1" dirty="0">
                <a:solidFill>
                  <a:srgbClr val="FF0000"/>
                </a:solidFill>
              </a:rPr>
              <a:t>Programul Operațional </a:t>
            </a:r>
            <a:r>
              <a:rPr lang="ro-RO" sz="2800" b="1" dirty="0" smtClean="0">
                <a:solidFill>
                  <a:srgbClr val="FF0000"/>
                </a:solidFill>
              </a:rPr>
              <a:t>Transport</a:t>
            </a:r>
            <a:endParaRPr lang="ro-RO" sz="2000" b="1" dirty="0">
              <a:solidFill>
                <a:srgbClr val="00B050"/>
              </a:solidFill>
            </a:endParaRPr>
          </a:p>
          <a:p>
            <a:pPr marL="0" lvl="0" indent="0">
              <a:buNone/>
            </a:pPr>
            <a:endParaRPr lang="ro-RO" sz="800" b="1" dirty="0"/>
          </a:p>
          <a:p>
            <a:r>
              <a:rPr lang="ro-RO" sz="2000" dirty="0">
                <a:ea typeface="Calibri"/>
                <a:cs typeface="Calibri"/>
              </a:rPr>
              <a:t>Transport TEN- T CORE </a:t>
            </a:r>
          </a:p>
          <a:p>
            <a:r>
              <a:rPr lang="ro-RO" sz="2000" dirty="0">
                <a:ea typeface="Calibri"/>
                <a:cs typeface="Calibri"/>
              </a:rPr>
              <a:t>ITI Delta </a:t>
            </a:r>
            <a:r>
              <a:rPr lang="ro-RO" sz="2000" dirty="0" err="1">
                <a:ea typeface="Calibri"/>
                <a:cs typeface="Calibri"/>
              </a:rPr>
              <a:t>Dunarii</a:t>
            </a:r>
            <a:r>
              <a:rPr lang="ro-RO" sz="2000" dirty="0">
                <a:ea typeface="Calibri"/>
                <a:cs typeface="Calibri"/>
              </a:rPr>
              <a:t> / ITI Valea Jiului (în funcție de strategiile de dezvoltare integrate și de alocările financiare)</a:t>
            </a:r>
          </a:p>
          <a:p>
            <a:pPr lvl="0"/>
            <a:endParaRPr lang="ro-RO" sz="2000" dirty="0">
              <a:ea typeface="Calibri"/>
              <a:cs typeface="Calibri"/>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13</a:t>
            </a:fld>
            <a:endParaRPr lang="ro-RO" dirty="0"/>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Tree>
    <p:extLst>
      <p:ext uri="{BB962C8B-B14F-4D97-AF65-F5344CB8AC3E}">
        <p14:creationId xmlns:p14="http://schemas.microsoft.com/office/powerpoint/2010/main" val="2093962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426" y="764704"/>
            <a:ext cx="8136904" cy="5478547"/>
          </a:xfrm>
        </p:spPr>
        <p:txBody>
          <a:bodyPr>
            <a:noAutofit/>
          </a:bodyPr>
          <a:lstStyle/>
          <a:p>
            <a:pPr marL="0" lvl="0" indent="0">
              <a:buNone/>
            </a:pPr>
            <a:endParaRPr lang="ro-RO" sz="800" dirty="0"/>
          </a:p>
          <a:p>
            <a:pPr marL="0" lvl="0" indent="0">
              <a:buNone/>
            </a:pPr>
            <a:r>
              <a:rPr lang="ro-RO" sz="2800" b="1" dirty="0" smtClean="0">
                <a:solidFill>
                  <a:srgbClr val="FF0000"/>
                </a:solidFill>
              </a:rPr>
              <a:t>Programul Operațional Asistenţa </a:t>
            </a:r>
            <a:r>
              <a:rPr lang="ro-RO" sz="2800" b="1" dirty="0">
                <a:solidFill>
                  <a:srgbClr val="FF0000"/>
                </a:solidFill>
              </a:rPr>
              <a:t>Tehnică</a:t>
            </a:r>
          </a:p>
          <a:p>
            <a:pPr marL="0" lvl="0" indent="0">
              <a:buNone/>
            </a:pPr>
            <a:endParaRPr lang="ro-RO" sz="800" b="1" dirty="0" smtClean="0"/>
          </a:p>
          <a:p>
            <a:pPr lvl="0"/>
            <a:r>
              <a:rPr lang="ro-RO" sz="2000" dirty="0" smtClean="0"/>
              <a:t>funcționare </a:t>
            </a:r>
            <a:r>
              <a:rPr lang="ro-RO" sz="2000" dirty="0"/>
              <a:t>sistem (structuri coordonare și </a:t>
            </a:r>
            <a:r>
              <a:rPr lang="ro-RO" sz="2000" dirty="0" err="1"/>
              <a:t>AM-uri</a:t>
            </a:r>
            <a:r>
              <a:rPr lang="ro-RO" sz="2000" dirty="0"/>
              <a:t>  pentru PO care nu au axă de AT)</a:t>
            </a:r>
          </a:p>
          <a:p>
            <a:r>
              <a:rPr lang="ro-RO" sz="2000" dirty="0" smtClean="0"/>
              <a:t>Sprijin pentru beneficiari</a:t>
            </a:r>
          </a:p>
          <a:p>
            <a:endParaRPr lang="ro-RO" sz="1800" dirty="0"/>
          </a:p>
          <a:p>
            <a:endParaRPr lang="ro-RO" sz="1800" dirty="0" smtClean="0"/>
          </a:p>
          <a:p>
            <a:pPr marL="0" indent="0" algn="just">
              <a:buNone/>
            </a:pPr>
            <a:r>
              <a:rPr lang="ro-RO" sz="2800" b="1" dirty="0">
                <a:solidFill>
                  <a:srgbClr val="FF0000"/>
                </a:solidFill>
              </a:rPr>
              <a:t>Programul </a:t>
            </a:r>
            <a:r>
              <a:rPr lang="ro-RO" sz="2800" b="1" dirty="0" smtClean="0">
                <a:solidFill>
                  <a:srgbClr val="FF0000"/>
                </a:solidFill>
              </a:rPr>
              <a:t>operațional ajutorarea </a:t>
            </a:r>
            <a:r>
              <a:rPr lang="ro-RO" sz="2800" b="1" dirty="0">
                <a:solidFill>
                  <a:srgbClr val="FF0000"/>
                </a:solidFill>
              </a:rPr>
              <a:t>persoanelor dezavantajate</a:t>
            </a:r>
          </a:p>
          <a:p>
            <a:pPr marL="0" indent="0">
              <a:buNone/>
            </a:pPr>
            <a:endParaRPr lang="ro-RO" sz="2000" b="1" dirty="0" smtClean="0">
              <a:solidFill>
                <a:srgbClr val="00B050"/>
              </a:solidFill>
            </a:endParaRPr>
          </a:p>
          <a:p>
            <a:r>
              <a:rPr lang="ro-RO" sz="2000" dirty="0" smtClean="0">
                <a:ea typeface="Calibri"/>
                <a:cs typeface="Calibri"/>
              </a:rPr>
              <a:t>intervenții </a:t>
            </a:r>
            <a:r>
              <a:rPr lang="ro-RO" sz="2000" dirty="0">
                <a:ea typeface="Calibri"/>
                <a:cs typeface="Calibri"/>
              </a:rPr>
              <a:t>de sprijin pentru persoanele dezavantajate (</a:t>
            </a:r>
            <a:r>
              <a:rPr lang="ro-RO" sz="2000" i="1" dirty="0">
                <a:ea typeface="Calibri"/>
                <a:cs typeface="Calibri"/>
              </a:rPr>
              <a:t>alimente, rechizite, obiecte de puericultura, etc.</a:t>
            </a:r>
            <a:r>
              <a:rPr lang="ro-RO" sz="2000" dirty="0">
                <a:ea typeface="Calibri"/>
                <a:cs typeface="Calibri"/>
              </a:rPr>
              <a:t>) </a:t>
            </a:r>
            <a:endParaRPr lang="ro-RO" sz="2000" b="1" dirty="0" smtClean="0">
              <a:solidFill>
                <a:srgbClr val="00B050"/>
              </a:solidFill>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14</a:t>
            </a:fld>
            <a:endParaRPr lang="ro-RO" dirty="0"/>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Tree>
    <p:extLst>
      <p:ext uri="{BB962C8B-B14F-4D97-AF65-F5344CB8AC3E}">
        <p14:creationId xmlns:p14="http://schemas.microsoft.com/office/powerpoint/2010/main" val="2609759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470079" cy="4680520"/>
          </a:xfrm>
        </p:spPr>
        <p:txBody>
          <a:bodyPr>
            <a:noAutofit/>
          </a:bodyPr>
          <a:lstStyle/>
          <a:p>
            <a:pPr marL="0" indent="0">
              <a:buNone/>
            </a:pPr>
            <a:endParaRPr lang="en-US" sz="1900" b="1" dirty="0">
              <a:solidFill>
                <a:srgbClr val="FF0000"/>
              </a:solidFill>
              <a:latin typeface="Calibri" panose="020F0502020204030204" pitchFamily="34" charset="0"/>
              <a:cs typeface="Calibri" panose="020F0502020204030204" pitchFamily="34" charset="0"/>
            </a:endParaRPr>
          </a:p>
          <a:p>
            <a:pPr marL="0" indent="0">
              <a:buNone/>
            </a:pPr>
            <a:endParaRPr lang="en-US" sz="1900" b="1" dirty="0" smtClean="0">
              <a:solidFill>
                <a:srgbClr val="FF0000"/>
              </a:solidFill>
              <a:latin typeface="Calibri" panose="020F0502020204030204" pitchFamily="34" charset="0"/>
              <a:cs typeface="Calibri" panose="020F0502020204030204" pitchFamily="34" charset="0"/>
            </a:endParaRPr>
          </a:p>
          <a:p>
            <a:pPr marL="0" lvl="0" indent="0" algn="ctr">
              <a:spcBef>
                <a:spcPts val="0"/>
              </a:spcBef>
              <a:buNone/>
            </a:pPr>
            <a:endParaRPr lang="en-US" sz="800" dirty="0" smtClean="0">
              <a:solidFill>
                <a:prstClr val="black"/>
              </a:solidFill>
            </a:endParaRPr>
          </a:p>
          <a:p>
            <a:pPr marL="0" indent="0" algn="ctr">
              <a:buNone/>
            </a:pPr>
            <a:r>
              <a:rPr lang="ro-RO" sz="2400" b="1" dirty="0" smtClean="0">
                <a:solidFill>
                  <a:srgbClr val="FF0000"/>
                </a:solidFill>
              </a:rPr>
              <a:t> </a:t>
            </a:r>
          </a:p>
          <a:p>
            <a:pPr marL="0" indent="0">
              <a:buNone/>
            </a:pPr>
            <a:endParaRPr lang="ro-RO" sz="1000" dirty="0" smtClean="0">
              <a:solidFill>
                <a:srgbClr val="FF0000"/>
              </a:solidFill>
            </a:endParaRPr>
          </a:p>
          <a:p>
            <a:pPr algn="just">
              <a:buFont typeface="Wingdings" panose="05000000000000000000" pitchFamily="2" charset="2"/>
              <a:buChar char="v"/>
            </a:pPr>
            <a:r>
              <a:rPr lang="ro-RO" sz="2400" b="1" dirty="0" smtClean="0"/>
              <a:t>menținerea </a:t>
            </a:r>
            <a:r>
              <a:rPr lang="ro-RO" sz="2400" b="1" dirty="0"/>
              <a:t>sistemul de management și control al fondurilor europene</a:t>
            </a:r>
            <a:r>
              <a:rPr lang="ro-RO" sz="2400" dirty="0"/>
              <a:t> aferente politicii de coeziune din perioada de programare </a:t>
            </a:r>
            <a:r>
              <a:rPr lang="ro-RO" sz="2400" dirty="0" smtClean="0"/>
              <a:t>2014-2020</a:t>
            </a:r>
          </a:p>
          <a:p>
            <a:pPr algn="just">
              <a:buFont typeface="Wingdings" panose="05000000000000000000" pitchFamily="2" charset="2"/>
              <a:buChar char="v"/>
            </a:pPr>
            <a:r>
              <a:rPr lang="ro-RO" sz="2400" b="1" dirty="0" smtClean="0"/>
              <a:t>îmbunătăţirea </a:t>
            </a:r>
            <a:r>
              <a:rPr lang="ro-RO" sz="2400" b="1" dirty="0"/>
              <a:t>şi </a:t>
            </a:r>
            <a:r>
              <a:rPr lang="ro-RO" sz="2400" b="1" dirty="0" smtClean="0"/>
              <a:t>simplificarea</a:t>
            </a:r>
            <a:r>
              <a:rPr lang="ro-RO" sz="2400" dirty="0" smtClean="0"/>
              <a:t> anumitor </a:t>
            </a:r>
            <a:r>
              <a:rPr lang="ro-RO" sz="2400" dirty="0"/>
              <a:t>aspecte pentru a veni în sprijinul </a:t>
            </a:r>
            <a:r>
              <a:rPr lang="ro-RO" sz="2400" dirty="0" smtClean="0"/>
              <a:t>beneficiarilor politicii de coeziune.</a:t>
            </a:r>
          </a:p>
          <a:p>
            <a:pPr algn="just">
              <a:buFont typeface="Wingdings" panose="05000000000000000000" pitchFamily="2" charset="2"/>
              <a:buChar char="v"/>
            </a:pPr>
            <a:r>
              <a:rPr lang="ro-RO" sz="2400" b="1" dirty="0" smtClean="0"/>
              <a:t>descentralizarea implementării </a:t>
            </a:r>
            <a:r>
              <a:rPr lang="ro-RO" sz="2400" b="1" dirty="0"/>
              <a:t>ş</a:t>
            </a:r>
            <a:r>
              <a:rPr lang="ro-RO" sz="2400" b="1" dirty="0" smtClean="0"/>
              <a:t>i creșterea leadership-ului </a:t>
            </a:r>
            <a:r>
              <a:rPr lang="ro-RO" sz="2400" dirty="0" smtClean="0"/>
              <a:t>din partea tuturor actorilor implicați</a:t>
            </a: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2</a:t>
            </a:fld>
            <a:endParaRPr lang="ro-RO"/>
          </a:p>
        </p:txBody>
      </p:sp>
      <p:sp>
        <p:nvSpPr>
          <p:cNvPr id="6" name="Title 1"/>
          <p:cNvSpPr txBox="1">
            <a:spLocks/>
          </p:cNvSpPr>
          <p:nvPr/>
        </p:nvSpPr>
        <p:spPr>
          <a:xfrm>
            <a:off x="597027" y="831505"/>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PREMISE</a:t>
            </a:r>
            <a:endParaRPr lang="ro-RO" sz="800" dirty="0">
              <a:solidFill>
                <a:prstClr val="white"/>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3412041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764704"/>
            <a:ext cx="8280920" cy="5616624"/>
          </a:xfrm>
        </p:spPr>
        <p:txBody>
          <a:bodyPr>
            <a:noAutofit/>
          </a:bodyPr>
          <a:lstStyle/>
          <a:p>
            <a:pPr marL="0" indent="0">
              <a:buNone/>
            </a:pPr>
            <a:endParaRPr lang="en-US" sz="1900" b="1" dirty="0">
              <a:solidFill>
                <a:srgbClr val="FF0000"/>
              </a:solidFill>
              <a:latin typeface="Calibri" panose="020F0502020204030204" pitchFamily="34" charset="0"/>
              <a:cs typeface="Calibri" panose="020F0502020204030204" pitchFamily="34" charset="0"/>
            </a:endParaRPr>
          </a:p>
          <a:p>
            <a:pPr marL="0" indent="0">
              <a:buNone/>
            </a:pPr>
            <a:endParaRPr lang="ro-RO" sz="2400" dirty="0" smtClean="0">
              <a:solidFill>
                <a:srgbClr val="FF0000"/>
              </a:solidFill>
            </a:endParaRPr>
          </a:p>
          <a:p>
            <a:pPr marL="0" indent="0">
              <a:buNone/>
            </a:pPr>
            <a:r>
              <a:rPr lang="ro-RO" sz="2400" dirty="0" smtClean="0">
                <a:solidFill>
                  <a:srgbClr val="FF0000"/>
                </a:solidFill>
              </a:rPr>
              <a:t> </a:t>
            </a:r>
          </a:p>
          <a:p>
            <a:pPr lvl="0" algn="just">
              <a:buFont typeface="Wingdings" panose="05000000000000000000" pitchFamily="2" charset="2"/>
              <a:buChar char="Ø"/>
            </a:pPr>
            <a:r>
              <a:rPr lang="ro-RO" sz="2000" b="1" dirty="0"/>
              <a:t>O mai buna coordonare</a:t>
            </a:r>
            <a:r>
              <a:rPr lang="ro-RO" sz="2000" dirty="0"/>
              <a:t> între proiectele/operațiunile finanțate luând în calcul noile provocări </a:t>
            </a:r>
            <a:endParaRPr lang="ro-RO" sz="2000" dirty="0" smtClean="0"/>
          </a:p>
          <a:p>
            <a:pPr lvl="0" algn="just">
              <a:buFont typeface="Wingdings" panose="05000000000000000000" pitchFamily="2" charset="2"/>
              <a:buChar char="Ø"/>
            </a:pPr>
            <a:r>
              <a:rPr lang="ro-RO" sz="2000" b="1" dirty="0" smtClean="0"/>
              <a:t>O </a:t>
            </a:r>
            <a:r>
              <a:rPr lang="ro-RO" sz="2000" b="1" dirty="0"/>
              <a:t>abordare unitară </a:t>
            </a:r>
            <a:r>
              <a:rPr lang="ro-RO" sz="2000" dirty="0"/>
              <a:t>în termeni de proceduri/practici prin comasarea tuturor autorităţilor de management în cadrul MFE care va asigura coordonarea orizontală a structurilor de management </a:t>
            </a:r>
          </a:p>
          <a:p>
            <a:pPr lvl="0" algn="just">
              <a:buFont typeface="Wingdings" panose="05000000000000000000" pitchFamily="2" charset="2"/>
              <a:buChar char="Ø"/>
            </a:pPr>
            <a:r>
              <a:rPr lang="ro-RO" sz="2000" b="1" dirty="0"/>
              <a:t>O simplificare</a:t>
            </a:r>
            <a:r>
              <a:rPr lang="ro-RO" sz="2000" dirty="0"/>
              <a:t> şi mai bună coordonare pentru funcția de AM şi funcția contabilă  prin integrarea celei din urma în cadrul AM</a:t>
            </a:r>
          </a:p>
          <a:p>
            <a:pPr lvl="0" algn="just">
              <a:buFont typeface="Wingdings" panose="05000000000000000000" pitchFamily="2" charset="2"/>
              <a:buChar char="Ø"/>
            </a:pPr>
            <a:r>
              <a:rPr lang="ro-RO" sz="2000" b="1" dirty="0"/>
              <a:t>Concentrarea şi asigurarea continuității expertizei</a:t>
            </a:r>
            <a:endParaRPr lang="ro-RO" sz="2000" dirty="0"/>
          </a:p>
          <a:p>
            <a:pPr lvl="0" algn="just">
              <a:buFont typeface="Wingdings" panose="05000000000000000000" pitchFamily="2" charset="2"/>
              <a:buChar char="Ø"/>
            </a:pPr>
            <a:r>
              <a:rPr lang="ro-RO" sz="2000" b="1" dirty="0"/>
              <a:t>O adaptare reală</a:t>
            </a:r>
            <a:r>
              <a:rPr lang="ro-RO" sz="2000" dirty="0"/>
              <a:t> a intervenţiilor la nevoile şi specificul regional prin descentralizarea gestiunii și implementării la nivelul </a:t>
            </a:r>
            <a:r>
              <a:rPr lang="ro-RO" sz="2000" dirty="0" err="1"/>
              <a:t>ADR-urilor</a:t>
            </a:r>
            <a:endParaRPr lang="ro-RO" sz="2000" dirty="0"/>
          </a:p>
          <a:p>
            <a:pPr lvl="0" algn="just">
              <a:buFont typeface="Wingdings" panose="05000000000000000000" pitchFamily="2" charset="2"/>
              <a:buChar char="Ø"/>
            </a:pPr>
            <a:r>
              <a:rPr lang="ro-RO" sz="2000" b="1" dirty="0"/>
              <a:t>O abordare inovativă şi integrată </a:t>
            </a:r>
            <a:r>
              <a:rPr lang="ro-RO" sz="2000" dirty="0"/>
              <a:t>prin elaborarea programelor </a:t>
            </a:r>
            <a:r>
              <a:rPr lang="ro-RO" sz="2000" dirty="0" err="1"/>
              <a:t>multifond</a:t>
            </a:r>
            <a:r>
              <a:rPr lang="ro-RO" sz="2000" dirty="0"/>
              <a:t>   </a:t>
            </a:r>
          </a:p>
          <a:p>
            <a:pPr>
              <a:buFont typeface="Wingdings" panose="05000000000000000000" pitchFamily="2" charset="2"/>
              <a:buChar char="Ø"/>
            </a:pPr>
            <a:endParaRPr lang="ro-RO" sz="10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3</a:t>
            </a:fld>
            <a:endParaRPr lang="ro-RO"/>
          </a:p>
        </p:txBody>
      </p:sp>
      <p:sp>
        <p:nvSpPr>
          <p:cNvPr id="6" name="Title 1"/>
          <p:cNvSpPr txBox="1">
            <a:spLocks/>
          </p:cNvSpPr>
          <p:nvPr/>
        </p:nvSpPr>
        <p:spPr>
          <a:xfrm>
            <a:off x="568425" y="831505"/>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PRINCIPII</a:t>
            </a: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2430149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2564904"/>
            <a:ext cx="8280920" cy="1944216"/>
          </a:xfrm>
        </p:spPr>
        <p:txBody>
          <a:bodyPr>
            <a:noAutofit/>
          </a:bodyPr>
          <a:lstStyle/>
          <a:p>
            <a:pPr marL="0" indent="0">
              <a:buNone/>
            </a:pPr>
            <a:endParaRPr lang="en-US" sz="1900" b="1" dirty="0">
              <a:solidFill>
                <a:srgbClr val="FF0000"/>
              </a:solidFill>
              <a:latin typeface="Calibri" panose="020F0502020204030204" pitchFamily="34" charset="0"/>
              <a:cs typeface="Calibri" panose="020F0502020204030204" pitchFamily="34" charset="0"/>
            </a:endParaRPr>
          </a:p>
          <a:p>
            <a:pPr marL="0" indent="0">
              <a:buNone/>
            </a:pPr>
            <a:endParaRPr lang="ro-RO" sz="2400" dirty="0" smtClean="0">
              <a:solidFill>
                <a:srgbClr val="FF0000"/>
              </a:solidFill>
            </a:endParaRPr>
          </a:p>
          <a:p>
            <a:pPr lvl="0" algn="just">
              <a:buFont typeface="Wingdings" panose="05000000000000000000" pitchFamily="2" charset="2"/>
              <a:buChar char="Ø"/>
            </a:pPr>
            <a:endParaRPr lang="ro-RO" sz="2000" b="1" dirty="0" smtClean="0"/>
          </a:p>
          <a:p>
            <a:pPr>
              <a:buFont typeface="Wingdings" panose="05000000000000000000" pitchFamily="2" charset="2"/>
              <a:buChar char="Ø"/>
            </a:pPr>
            <a:endParaRPr lang="ro-RO" sz="1000" dirty="0" smtClean="0">
              <a:solidFill>
                <a:srgbClr val="FF0000"/>
              </a:solidFill>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4</a:t>
            </a:fld>
            <a:endParaRPr lang="ro-RO"/>
          </a:p>
        </p:txBody>
      </p:sp>
      <p:sp>
        <p:nvSpPr>
          <p:cNvPr id="6" name="Title 1"/>
          <p:cNvSpPr txBox="1">
            <a:spLocks/>
          </p:cNvSpPr>
          <p:nvPr/>
        </p:nvSpPr>
        <p:spPr>
          <a:xfrm>
            <a:off x="568425" y="579613"/>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en-US" sz="3000" dirty="0" smtClean="0">
                <a:solidFill>
                  <a:prstClr val="white"/>
                </a:solidFill>
                <a:latin typeface="Calibri" panose="020F0502020204030204" pitchFamily="34" charset="0"/>
                <a:cs typeface="Calibri" panose="020F0502020204030204" pitchFamily="34" charset="0"/>
              </a:rPr>
              <a:t/>
            </a:r>
            <a:br>
              <a:rPr lang="en-US" sz="3000" dirty="0" smtClean="0">
                <a:solidFill>
                  <a:prstClr val="white"/>
                </a:solidFill>
                <a:latin typeface="Calibri" panose="020F0502020204030204" pitchFamily="34" charset="0"/>
                <a:cs typeface="Calibri" panose="020F0502020204030204" pitchFamily="34" charset="0"/>
              </a:rPr>
            </a:br>
            <a:r>
              <a:rPr lang="en-US" sz="3200" b="1" dirty="0" err="1">
                <a:solidFill>
                  <a:srgbClr val="FF0000"/>
                </a:solidFill>
              </a:rPr>
              <a:t>Arhitectura</a:t>
            </a:r>
            <a:r>
              <a:rPr lang="en-US" sz="3000" b="1" dirty="0" smtClean="0">
                <a:solidFill>
                  <a:prstClr val="black"/>
                </a:solidFill>
                <a:latin typeface="Calibri" panose="020F0502020204030204" pitchFamily="34" charset="0"/>
                <a:cs typeface="Calibri" panose="020F0502020204030204" pitchFamily="34" charset="0"/>
              </a:rPr>
              <a:t> </a:t>
            </a:r>
            <a:r>
              <a:rPr lang="en-US" sz="3200" b="1" dirty="0" err="1">
                <a:solidFill>
                  <a:srgbClr val="FF0000"/>
                </a:solidFill>
              </a:rPr>
              <a:t>institu</a:t>
            </a:r>
            <a:r>
              <a:rPr lang="ro-RO" sz="3200" b="1" dirty="0">
                <a:solidFill>
                  <a:srgbClr val="FF0000"/>
                </a:solidFill>
              </a:rPr>
              <a:t>ţ</a:t>
            </a:r>
            <a:r>
              <a:rPr lang="en-US" sz="3200" b="1" dirty="0" err="1">
                <a:solidFill>
                  <a:srgbClr val="FF0000"/>
                </a:solidFill>
              </a:rPr>
              <a:t>ional</a:t>
            </a:r>
            <a:r>
              <a:rPr lang="ro-RO" sz="3200" b="1" dirty="0">
                <a:solidFill>
                  <a:srgbClr val="FF0000"/>
                </a:solidFill>
              </a:rPr>
              <a:t>ă</a:t>
            </a:r>
            <a:endParaRPr lang="en-US" sz="3200" b="1" dirty="0">
              <a:solidFill>
                <a:srgbClr val="FF0000"/>
              </a:solidFill>
            </a:endParaRPr>
          </a:p>
          <a:p>
            <a:pPr fontAlgn="auto">
              <a:spcAft>
                <a:spcPts val="0"/>
              </a:spcAft>
            </a:pPr>
            <a:endParaRPr lang="ro-RO" sz="800" dirty="0">
              <a:solidFill>
                <a:prstClr val="white"/>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graphicFrame>
        <p:nvGraphicFramePr>
          <p:cNvPr id="16" name="Diagram 15"/>
          <p:cNvGraphicFramePr/>
          <p:nvPr>
            <p:extLst>
              <p:ext uri="{D42A27DB-BD31-4B8C-83A1-F6EECF244321}">
                <p14:modId xmlns:p14="http://schemas.microsoft.com/office/powerpoint/2010/main" val="549203002"/>
              </p:ext>
            </p:extLst>
          </p:nvPr>
        </p:nvGraphicFramePr>
        <p:xfrm>
          <a:off x="323528" y="2060848"/>
          <a:ext cx="8745827" cy="288032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993708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712968" cy="5478547"/>
          </a:xfrm>
        </p:spPr>
        <p:txBody>
          <a:bodyPr>
            <a:noAutofit/>
          </a:bodyPr>
          <a:lstStyle/>
          <a:p>
            <a:pPr>
              <a:buFont typeface="Wingdings" panose="05000000000000000000" pitchFamily="2" charset="2"/>
              <a:buChar char="Ø"/>
            </a:pPr>
            <a:endParaRPr lang="ro-RO" sz="1900" b="1" dirty="0" smtClean="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solidFill>
                <a:srgbClr val="FF0000"/>
              </a:solidFill>
              <a:latin typeface="Calibri" panose="020F0502020204030204" pitchFamily="34" charset="0"/>
              <a:cs typeface="Calibri" panose="020F0502020204030204" pitchFamily="34" charset="0"/>
            </a:endParaRPr>
          </a:p>
          <a:p>
            <a:pPr marL="0" indent="0" algn="just">
              <a:lnSpc>
                <a:spcPct val="115000"/>
              </a:lnSpc>
              <a:spcAft>
                <a:spcPts val="600"/>
              </a:spcAft>
              <a:buNone/>
            </a:pPr>
            <a:r>
              <a:rPr lang="ro-RO" sz="2000" dirty="0"/>
              <a:t>Programe operaționale aferente implementării politicii de coeziune la nivel național:</a:t>
            </a:r>
          </a:p>
          <a:p>
            <a:pPr marR="180340" lvl="1" algn="just">
              <a:lnSpc>
                <a:spcPct val="115000"/>
              </a:lnSpc>
              <a:spcAft>
                <a:spcPts val="300"/>
              </a:spcAft>
              <a:buFont typeface="+mj-lt"/>
              <a:buAutoNum type="arabicPeriod"/>
            </a:pPr>
            <a:r>
              <a:rPr lang="ro-RO" sz="1800" dirty="0"/>
              <a:t>Programul Operațional </a:t>
            </a:r>
            <a:r>
              <a:rPr lang="ro-RO" sz="1800" b="1" dirty="0" smtClean="0"/>
              <a:t>Dezvoltare Durabilă (PODD)</a:t>
            </a:r>
          </a:p>
          <a:p>
            <a:pPr marR="180340" lvl="1" algn="just">
              <a:lnSpc>
                <a:spcPct val="115000"/>
              </a:lnSpc>
              <a:spcAft>
                <a:spcPts val="300"/>
              </a:spcAft>
              <a:buFont typeface="+mj-lt"/>
              <a:buAutoNum type="arabicPeriod"/>
            </a:pPr>
            <a:r>
              <a:rPr lang="ro-RO" sz="1800" dirty="0" smtClean="0"/>
              <a:t>Programul Operațional </a:t>
            </a:r>
            <a:r>
              <a:rPr lang="ro-RO" sz="1800" b="1" dirty="0" smtClean="0"/>
              <a:t>Transport (POT)</a:t>
            </a:r>
            <a:endParaRPr lang="ro-RO" sz="1800" b="1" dirty="0"/>
          </a:p>
          <a:p>
            <a:pPr marR="180340" lvl="1" algn="just">
              <a:lnSpc>
                <a:spcPct val="115000"/>
              </a:lnSpc>
              <a:spcAft>
                <a:spcPts val="300"/>
              </a:spcAft>
              <a:buFont typeface="+mj-lt"/>
              <a:buAutoNum type="arabicPeriod"/>
            </a:pPr>
            <a:r>
              <a:rPr lang="ro-RO" sz="1800" dirty="0"/>
              <a:t>Programul Operațional </a:t>
            </a:r>
            <a:r>
              <a:rPr lang="ro-RO" sz="1800" b="1" dirty="0"/>
              <a:t>Creștere Inteligentă şi </a:t>
            </a:r>
            <a:r>
              <a:rPr lang="ro-RO" sz="1800" b="1" dirty="0" smtClean="0"/>
              <a:t>Digitalizare (POCID)</a:t>
            </a:r>
            <a:endParaRPr lang="ro-RO" sz="1800" b="1" dirty="0"/>
          </a:p>
          <a:p>
            <a:pPr marR="180340" lvl="1" algn="just">
              <a:lnSpc>
                <a:spcPct val="115000"/>
              </a:lnSpc>
              <a:spcAft>
                <a:spcPts val="300"/>
              </a:spcAft>
              <a:buFont typeface="+mj-lt"/>
              <a:buAutoNum type="arabicPeriod"/>
            </a:pPr>
            <a:r>
              <a:rPr lang="ro-RO" sz="1800" dirty="0"/>
              <a:t>Programul Naţional de </a:t>
            </a:r>
            <a:r>
              <a:rPr lang="ro-RO" sz="1800" b="1" dirty="0"/>
              <a:t>Sănătate</a:t>
            </a:r>
            <a:r>
              <a:rPr lang="ro-RO" sz="1800" dirty="0"/>
              <a:t> (</a:t>
            </a:r>
            <a:r>
              <a:rPr lang="ro-RO" sz="1800" i="1" dirty="0" err="1"/>
              <a:t>multifond</a:t>
            </a:r>
            <a:r>
              <a:rPr lang="ro-RO" sz="1800" dirty="0" smtClean="0"/>
              <a:t>) </a:t>
            </a:r>
            <a:r>
              <a:rPr lang="ro-RO" sz="1800" b="1" dirty="0"/>
              <a:t>(</a:t>
            </a:r>
            <a:r>
              <a:rPr lang="ro-RO" sz="1800" b="1" dirty="0" smtClean="0"/>
              <a:t>PNS</a:t>
            </a:r>
            <a:r>
              <a:rPr lang="ro-RO" sz="1800" b="1" dirty="0"/>
              <a:t>)</a:t>
            </a:r>
          </a:p>
          <a:p>
            <a:pPr marR="180340" lvl="1" algn="just">
              <a:lnSpc>
                <a:spcPct val="115000"/>
              </a:lnSpc>
              <a:spcAft>
                <a:spcPts val="300"/>
              </a:spcAft>
              <a:buFont typeface="+mj-lt"/>
              <a:buAutoNum type="arabicPeriod"/>
            </a:pPr>
            <a:r>
              <a:rPr lang="ro-RO" sz="1800" dirty="0"/>
              <a:t>Programul Operațional </a:t>
            </a:r>
            <a:r>
              <a:rPr lang="ro-RO" sz="1800" b="1" dirty="0"/>
              <a:t>Capital </a:t>
            </a:r>
            <a:r>
              <a:rPr lang="ro-RO" sz="1800" b="1" dirty="0" smtClean="0"/>
              <a:t>Uman (POCU)</a:t>
            </a:r>
            <a:endParaRPr lang="ro-RO" sz="1800" b="1" dirty="0"/>
          </a:p>
          <a:p>
            <a:pPr marR="180340" lvl="1" algn="just">
              <a:lnSpc>
                <a:spcPct val="115000"/>
              </a:lnSpc>
              <a:spcAft>
                <a:spcPts val="300"/>
              </a:spcAft>
              <a:buFont typeface="+mj-lt"/>
              <a:buAutoNum type="arabicPeriod"/>
            </a:pPr>
            <a:r>
              <a:rPr lang="ro-RO" sz="1800" dirty="0"/>
              <a:t>Programul Operațional </a:t>
            </a:r>
            <a:r>
              <a:rPr lang="ro-RO" sz="1800" b="1" dirty="0"/>
              <a:t>Ajutorarea Persoanelor </a:t>
            </a:r>
            <a:r>
              <a:rPr lang="ro-RO" sz="1800" b="1" dirty="0" smtClean="0"/>
              <a:t>Dezavantajate (POAD)</a:t>
            </a:r>
            <a:endParaRPr lang="ro-RO" sz="1800" b="1" dirty="0"/>
          </a:p>
          <a:p>
            <a:pPr marR="180340" lvl="1" algn="just">
              <a:lnSpc>
                <a:spcPct val="115000"/>
              </a:lnSpc>
              <a:spcAft>
                <a:spcPts val="300"/>
              </a:spcAft>
              <a:buFont typeface="+mj-lt"/>
              <a:buAutoNum type="arabicPeriod"/>
            </a:pPr>
            <a:r>
              <a:rPr lang="ro-RO" sz="1800" dirty="0"/>
              <a:t>Programul Operațional de </a:t>
            </a:r>
            <a:r>
              <a:rPr lang="ro-RO" sz="1800" b="1" dirty="0"/>
              <a:t>Dezvoltare Teritoriala Integrată </a:t>
            </a:r>
            <a:r>
              <a:rPr lang="ro-RO" sz="1800" dirty="0"/>
              <a:t>(</a:t>
            </a:r>
            <a:r>
              <a:rPr lang="ro-RO" sz="1800" i="1" dirty="0" err="1"/>
              <a:t>multifond</a:t>
            </a:r>
            <a:r>
              <a:rPr lang="ro-RO" sz="1800" dirty="0" smtClean="0"/>
              <a:t>) </a:t>
            </a:r>
            <a:r>
              <a:rPr lang="ro-RO" sz="1800" b="1" dirty="0"/>
              <a:t>(PODTI)</a:t>
            </a:r>
          </a:p>
          <a:p>
            <a:pPr marR="180340" lvl="1" algn="just">
              <a:lnSpc>
                <a:spcPct val="115000"/>
              </a:lnSpc>
              <a:spcAft>
                <a:spcPts val="300"/>
              </a:spcAft>
              <a:buFont typeface="+mj-lt"/>
              <a:buAutoNum type="arabicPeriod"/>
            </a:pPr>
            <a:r>
              <a:rPr lang="ro-RO" sz="1800" dirty="0"/>
              <a:t>Programele Operaţionale </a:t>
            </a:r>
            <a:r>
              <a:rPr lang="ro-RO" sz="1800" b="1" dirty="0"/>
              <a:t>Regionale</a:t>
            </a:r>
            <a:r>
              <a:rPr lang="ro-RO" sz="1800" dirty="0"/>
              <a:t> – implementate la nivel de </a:t>
            </a:r>
            <a:r>
              <a:rPr lang="ro-RO" sz="1800" dirty="0" smtClean="0"/>
              <a:t>regiune</a:t>
            </a:r>
            <a:r>
              <a:rPr lang="ro-RO" sz="1800" b="1" dirty="0"/>
              <a:t> </a:t>
            </a:r>
            <a:r>
              <a:rPr lang="ro-RO" sz="1800" b="1" dirty="0" smtClean="0"/>
              <a:t>(8 POR)</a:t>
            </a:r>
            <a:endParaRPr lang="ro-RO" sz="1800" dirty="0"/>
          </a:p>
          <a:p>
            <a:pPr marR="180340" lvl="1" algn="just">
              <a:lnSpc>
                <a:spcPct val="115000"/>
              </a:lnSpc>
              <a:spcAft>
                <a:spcPts val="300"/>
              </a:spcAft>
              <a:buFont typeface="+mj-lt"/>
              <a:buAutoNum type="arabicPeriod"/>
            </a:pPr>
            <a:r>
              <a:rPr lang="ro-RO" sz="1800" dirty="0"/>
              <a:t>Programul Operațional </a:t>
            </a:r>
            <a:r>
              <a:rPr lang="ro-RO" sz="1800" b="1" dirty="0"/>
              <a:t>Asistenţă Tehnică </a:t>
            </a:r>
            <a:r>
              <a:rPr lang="ro-RO" sz="1800" dirty="0"/>
              <a:t>(</a:t>
            </a:r>
            <a:r>
              <a:rPr lang="ro-RO" sz="1800" i="1" dirty="0" err="1"/>
              <a:t>multifond</a:t>
            </a:r>
            <a:r>
              <a:rPr lang="ro-RO" sz="1800" dirty="0" smtClean="0"/>
              <a:t>) </a:t>
            </a:r>
            <a:r>
              <a:rPr lang="ro-RO" sz="1800" b="1" dirty="0"/>
              <a:t>(POAT)</a:t>
            </a:r>
          </a:p>
          <a:p>
            <a:pPr>
              <a:buFont typeface="Wingdings" panose="05000000000000000000" pitchFamily="2" charset="2"/>
              <a:buChar char="Ø"/>
            </a:pPr>
            <a:endParaRPr lang="en-US" sz="1900" b="1" dirty="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solidFill>
                <a:srgbClr val="FF0000"/>
              </a:solidFill>
              <a:latin typeface="Calibri" panose="020F0502020204030204" pitchFamily="34" charset="0"/>
              <a:cs typeface="Calibri" panose="020F0502020204030204" pitchFamily="34" charset="0"/>
            </a:endParaRPr>
          </a:p>
          <a:p>
            <a:pPr marL="0" indent="0">
              <a:buNone/>
            </a:pPr>
            <a:r>
              <a:rPr lang="en-US" sz="1800" dirty="0" smtClean="0"/>
              <a:t>    </a:t>
            </a:r>
            <a:endParaRPr lang="en-US" sz="1800" dirty="0"/>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5</a:t>
            </a:fld>
            <a:endParaRPr lang="ro-RO"/>
          </a:p>
        </p:txBody>
      </p:sp>
      <p:sp>
        <p:nvSpPr>
          <p:cNvPr id="6" name="Title 1"/>
          <p:cNvSpPr txBox="1">
            <a:spLocks/>
          </p:cNvSpPr>
          <p:nvPr/>
        </p:nvSpPr>
        <p:spPr>
          <a:xfrm>
            <a:off x="568425" y="579613"/>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en-US" sz="3200" b="1" dirty="0" err="1">
                <a:solidFill>
                  <a:srgbClr val="FF0000"/>
                </a:solidFill>
              </a:rPr>
              <a:t>Arhitectura</a:t>
            </a:r>
            <a:r>
              <a:rPr lang="en-US" sz="3200" b="1" dirty="0">
                <a:solidFill>
                  <a:srgbClr val="FF0000"/>
                </a:solidFill>
              </a:rPr>
              <a:t> </a:t>
            </a:r>
            <a:r>
              <a:rPr lang="ro-RO" sz="3200" b="1" dirty="0">
                <a:solidFill>
                  <a:srgbClr val="FF0000"/>
                </a:solidFill>
              </a:rPr>
              <a:t>PO</a:t>
            </a:r>
            <a:endParaRPr lang="en-US" sz="3200" b="1" dirty="0">
              <a:solidFill>
                <a:srgbClr val="FF0000"/>
              </a:solidFill>
            </a:endParaRP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Tree>
    <p:extLst>
      <p:ext uri="{BB962C8B-B14F-4D97-AF65-F5344CB8AC3E}">
        <p14:creationId xmlns:p14="http://schemas.microsoft.com/office/powerpoint/2010/main" val="1754966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6</a:t>
            </a:fld>
            <a:endParaRPr lang="ro-RO"/>
          </a:p>
        </p:txBody>
      </p:sp>
      <p:sp>
        <p:nvSpPr>
          <p:cNvPr id="6" name="Title 1"/>
          <p:cNvSpPr txBox="1">
            <a:spLocks/>
          </p:cNvSpPr>
          <p:nvPr/>
        </p:nvSpPr>
        <p:spPr>
          <a:xfrm>
            <a:off x="568425" y="579613"/>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en-US" sz="3000" dirty="0" smtClean="0">
                <a:solidFill>
                  <a:prstClr val="white"/>
                </a:solidFill>
                <a:latin typeface="Calibri" panose="020F0502020204030204" pitchFamily="34" charset="0"/>
                <a:cs typeface="Calibri" panose="020F0502020204030204" pitchFamily="34" charset="0"/>
              </a:rPr>
              <a:t/>
            </a:r>
            <a:br>
              <a:rPr lang="en-US" sz="3000" dirty="0" smtClean="0">
                <a:solidFill>
                  <a:prstClr val="white"/>
                </a:solidFill>
                <a:latin typeface="Calibri" panose="020F0502020204030204" pitchFamily="34" charset="0"/>
                <a:cs typeface="Calibri" panose="020F0502020204030204" pitchFamily="34" charset="0"/>
              </a:rPr>
            </a:br>
            <a:endParaRPr lang="ro-RO" sz="1050" dirty="0">
              <a:solidFill>
                <a:prstClr val="white"/>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5" name="Title 1"/>
          <p:cNvSpPr txBox="1">
            <a:spLocks/>
          </p:cNvSpPr>
          <p:nvPr/>
        </p:nvSpPr>
        <p:spPr>
          <a:xfrm>
            <a:off x="625996" y="858290"/>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ro-RO" sz="3200" b="1" dirty="0">
                <a:solidFill>
                  <a:srgbClr val="FF0000"/>
                </a:solidFill>
              </a:rPr>
              <a:t>Funcția</a:t>
            </a:r>
            <a:r>
              <a:rPr lang="ro-RO" sz="3200" b="1" dirty="0">
                <a:solidFill>
                  <a:schemeClr val="accent1"/>
                </a:solidFill>
              </a:rPr>
              <a:t> </a:t>
            </a:r>
            <a:r>
              <a:rPr lang="ro-RO" sz="3200" b="1" dirty="0">
                <a:solidFill>
                  <a:srgbClr val="FF0000"/>
                </a:solidFill>
              </a:rPr>
              <a:t>de autoritate de management </a:t>
            </a:r>
          </a:p>
        </p:txBody>
      </p:sp>
      <p:graphicFrame>
        <p:nvGraphicFramePr>
          <p:cNvPr id="18" name="Diagram 17"/>
          <p:cNvGraphicFramePr/>
          <p:nvPr>
            <p:extLst>
              <p:ext uri="{D42A27DB-BD31-4B8C-83A1-F6EECF244321}">
                <p14:modId xmlns:p14="http://schemas.microsoft.com/office/powerpoint/2010/main" val="2967085615"/>
              </p:ext>
            </p:extLst>
          </p:nvPr>
        </p:nvGraphicFramePr>
        <p:xfrm>
          <a:off x="1259632" y="1844824"/>
          <a:ext cx="6552728"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119026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531" y="1338764"/>
            <a:ext cx="8423833" cy="3386379"/>
          </a:xfrm>
        </p:spPr>
        <p:txBody>
          <a:bodyPr>
            <a:noAutofit/>
          </a:bodyPr>
          <a:lstStyle/>
          <a:p>
            <a:pPr lvl="0" algn="just">
              <a:buFont typeface="Wingdings" panose="05000000000000000000" pitchFamily="2" charset="2"/>
              <a:buChar char="§"/>
            </a:pPr>
            <a:r>
              <a:rPr lang="ro-RO" sz="2000" b="1" dirty="0" smtClean="0"/>
              <a:t>Autoritatea </a:t>
            </a:r>
            <a:r>
              <a:rPr lang="ro-RO" sz="2000" b="1" dirty="0"/>
              <a:t>de Certificare </a:t>
            </a:r>
            <a:r>
              <a:rPr lang="ro-RO" sz="2000" b="1" dirty="0" smtClean="0"/>
              <a:t>și Plata </a:t>
            </a:r>
            <a:r>
              <a:rPr lang="ro-RO" sz="2000" dirty="0"/>
              <a:t>din cadrul Ministerului Finanțelor Publice  </a:t>
            </a:r>
            <a:r>
              <a:rPr lang="ro-RO" sz="2000" dirty="0" smtClean="0"/>
              <a:t>- </a:t>
            </a:r>
            <a:r>
              <a:rPr lang="ro-RO" sz="2000" dirty="0"/>
              <a:t>pentru </a:t>
            </a:r>
            <a:r>
              <a:rPr lang="ro-RO" sz="2000" b="1" dirty="0"/>
              <a:t>programele operaționale </a:t>
            </a:r>
            <a:r>
              <a:rPr lang="ro-RO" sz="2000" b="1" dirty="0" smtClean="0"/>
              <a:t>regionale</a:t>
            </a:r>
            <a:endParaRPr lang="en-US" sz="2000" b="1" dirty="0" smtClean="0"/>
          </a:p>
          <a:p>
            <a:pPr marL="800100" lvl="2" indent="0" algn="just">
              <a:buNone/>
            </a:pPr>
            <a:r>
              <a:rPr lang="vi-VN" sz="1800" dirty="0" smtClean="0"/>
              <a:t>pentru </a:t>
            </a:r>
            <a:r>
              <a:rPr lang="vi-VN" sz="1800" dirty="0"/>
              <a:t>toate programele, inclusiv cele regionale, ACP va îndeplini atribuţiile ce derivă din relația cu Comisia Europeană (primirea fondurilor de la CE, asigurarea schimburilor valutare şi alimentarea conturilor AM, ţinerea evidenţelor contabile privind sumele primite şi efectuarea reconcilierilor bancare, elaborarea previziunilor cererilor de plată ce urmează a fi transmise CE prin intermediul SFC, în colaborare cu MFE)</a:t>
            </a:r>
            <a:endParaRPr lang="ro-RO" sz="1800" dirty="0"/>
          </a:p>
          <a:p>
            <a:pPr algn="just">
              <a:buFont typeface="Wingdings" panose="05000000000000000000" pitchFamily="2" charset="2"/>
              <a:buChar char="§"/>
            </a:pPr>
            <a:r>
              <a:rPr lang="ro-RO" sz="2000" b="1" dirty="0"/>
              <a:t>Autorităţile de Management pentru alte programe decât cele regionale vor îndeplini și funcţia contabilă aferentă programului gestionat</a:t>
            </a:r>
          </a:p>
          <a:p>
            <a:pPr>
              <a:buFont typeface="Wingdings" panose="05000000000000000000" pitchFamily="2" charset="2"/>
              <a:buChar char="Ø"/>
            </a:pPr>
            <a:endParaRPr lang="en-US" sz="1100" b="1" dirty="0" smtClean="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solidFill>
                <a:srgbClr val="FF0000"/>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7</a:t>
            </a:fld>
            <a:endParaRPr lang="ro-RO"/>
          </a:p>
        </p:txBody>
      </p:sp>
      <p:sp>
        <p:nvSpPr>
          <p:cNvPr id="6" name="Title 1"/>
          <p:cNvSpPr txBox="1">
            <a:spLocks/>
          </p:cNvSpPr>
          <p:nvPr/>
        </p:nvSpPr>
        <p:spPr>
          <a:xfrm>
            <a:off x="625996" y="692697"/>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Funcția contabila </a:t>
            </a: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68425" y="1340769"/>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
        <p:nvSpPr>
          <p:cNvPr id="15" name="Title 1"/>
          <p:cNvSpPr txBox="1">
            <a:spLocks/>
          </p:cNvSpPr>
          <p:nvPr/>
        </p:nvSpPr>
        <p:spPr>
          <a:xfrm>
            <a:off x="568425" y="4725144"/>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smtClean="0">
                <a:solidFill>
                  <a:srgbClr val="FF0000"/>
                </a:solidFill>
              </a:rPr>
              <a:t>Funcția de audit</a:t>
            </a:r>
            <a:endParaRPr lang="ro-RO" sz="3200" b="1" dirty="0">
              <a:solidFill>
                <a:srgbClr val="FF0000"/>
              </a:solidFill>
            </a:endParaRPr>
          </a:p>
        </p:txBody>
      </p:sp>
      <p:sp>
        <p:nvSpPr>
          <p:cNvPr id="4" name="Rectangle 3"/>
          <p:cNvSpPr/>
          <p:nvPr/>
        </p:nvSpPr>
        <p:spPr>
          <a:xfrm>
            <a:off x="468648" y="5301208"/>
            <a:ext cx="8351824" cy="1323439"/>
          </a:xfrm>
          <a:prstGeom prst="rect">
            <a:avLst/>
          </a:prstGeom>
        </p:spPr>
        <p:txBody>
          <a:bodyPr wrap="square">
            <a:spAutoFit/>
          </a:bodyPr>
          <a:lstStyle/>
          <a:p>
            <a:pPr marL="342900" indent="-342900" algn="just">
              <a:buFont typeface="Wingdings" panose="05000000000000000000" pitchFamily="2" charset="2"/>
              <a:buChar char="§"/>
            </a:pPr>
            <a:r>
              <a:rPr lang="ro-RO" sz="2000" b="1" dirty="0"/>
              <a:t>Autoritatea de Audit de pe lângă Curtea de Conturi a României</a:t>
            </a:r>
            <a:r>
              <a:rPr lang="ro-RO" sz="2000" dirty="0"/>
              <a:t>, organism independent din punct de vedere operațional fața de Curtea de Conturi și față de celelalte autorități responsabile cu managementul și implementarea fondurilor externe </a:t>
            </a:r>
            <a:r>
              <a:rPr lang="ro-RO" sz="2000" dirty="0" smtClean="0"/>
              <a:t>nerambursabile, </a:t>
            </a:r>
            <a:r>
              <a:rPr lang="ro-RO" sz="2000" dirty="0"/>
              <a:t>va îndeplini funcția de </a:t>
            </a:r>
            <a:r>
              <a:rPr lang="ro-RO" sz="2000" dirty="0" smtClean="0"/>
              <a:t>audit</a:t>
            </a:r>
            <a:endParaRPr lang="ro-RO" sz="2000" dirty="0"/>
          </a:p>
        </p:txBody>
      </p:sp>
    </p:spTree>
    <p:extLst>
      <p:ext uri="{BB962C8B-B14F-4D97-AF65-F5344CB8AC3E}">
        <p14:creationId xmlns:p14="http://schemas.microsoft.com/office/powerpoint/2010/main" val="299119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8</a:t>
            </a:fld>
            <a:endParaRPr lang="ro-RO"/>
          </a:p>
        </p:txBody>
      </p:sp>
      <p:sp>
        <p:nvSpPr>
          <p:cNvPr id="6" name="Title 1"/>
          <p:cNvSpPr txBox="1">
            <a:spLocks/>
          </p:cNvSpPr>
          <p:nvPr/>
        </p:nvSpPr>
        <p:spPr>
          <a:xfrm>
            <a:off x="638325" y="728742"/>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en-US" sz="3000" dirty="0" smtClean="0">
                <a:solidFill>
                  <a:schemeClr val="accent1"/>
                </a:solidFill>
                <a:latin typeface="Calibri" panose="020F0502020204030204" pitchFamily="34" charset="0"/>
                <a:cs typeface="Calibri" panose="020F0502020204030204" pitchFamily="34" charset="0"/>
              </a:rPr>
              <a:t/>
            </a:r>
            <a:br>
              <a:rPr lang="en-US" sz="3000" dirty="0" smtClean="0">
                <a:solidFill>
                  <a:schemeClr val="accent1"/>
                </a:solidFill>
                <a:latin typeface="Calibri" panose="020F0502020204030204" pitchFamily="34" charset="0"/>
                <a:cs typeface="Calibri" panose="020F0502020204030204" pitchFamily="34" charset="0"/>
              </a:rPr>
            </a:br>
            <a:endParaRPr lang="ro-RO" sz="1050" dirty="0">
              <a:solidFill>
                <a:schemeClr val="accent1"/>
              </a:solidFill>
              <a:latin typeface="Calibri" panose="020F0502020204030204" pitchFamily="34" charset="0"/>
              <a:cs typeface="Calibri" panose="020F0502020204030204" pitchFamily="34" charset="0"/>
            </a:endParaRPr>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073" y="738541"/>
            <a:ext cx="8798551" cy="5282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357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2178" y="1484784"/>
            <a:ext cx="8136904" cy="5478547"/>
          </a:xfrm>
        </p:spPr>
        <p:txBody>
          <a:bodyPr>
            <a:noAutofit/>
          </a:bodyPr>
          <a:lstStyle/>
          <a:p>
            <a:pPr marL="0" lvl="0" indent="0">
              <a:buNone/>
            </a:pPr>
            <a:endParaRPr lang="ro-RO" sz="800" dirty="0"/>
          </a:p>
          <a:p>
            <a:pPr lvl="0"/>
            <a:r>
              <a:rPr lang="ro-RO" sz="1800" dirty="0" smtClean="0"/>
              <a:t>Urban mare/mic </a:t>
            </a:r>
            <a:r>
              <a:rPr lang="ro-RO" sz="1800" dirty="0"/>
              <a:t>– infrastructura – sociala, educaționala, mobilitate, etc., eficienta energetica in clădiri, turism, patrimoniu cultural, digitalizare servicii publice locale/soluții </a:t>
            </a:r>
            <a:r>
              <a:rPr lang="ro-RO" sz="1800" dirty="0" err="1"/>
              <a:t>smart</a:t>
            </a:r>
            <a:r>
              <a:rPr lang="ro-RO" sz="1800" dirty="0"/>
              <a:t> </a:t>
            </a:r>
            <a:r>
              <a:rPr lang="ro-RO" sz="1800" dirty="0" err="1"/>
              <a:t>city</a:t>
            </a:r>
            <a:endParaRPr lang="ro-RO" sz="1800" dirty="0"/>
          </a:p>
          <a:p>
            <a:pPr lvl="0"/>
            <a:r>
              <a:rPr lang="ro-RO" sz="1800" dirty="0" err="1" smtClean="0"/>
              <a:t>Smart</a:t>
            </a:r>
            <a:r>
              <a:rPr lang="ro-RO" sz="1800" dirty="0" smtClean="0"/>
              <a:t> </a:t>
            </a:r>
            <a:r>
              <a:rPr lang="ro-RO" sz="1800" dirty="0" err="1" smtClean="0"/>
              <a:t>specialization</a:t>
            </a:r>
            <a:r>
              <a:rPr lang="ro-RO" sz="1800" dirty="0" smtClean="0"/>
              <a:t> </a:t>
            </a:r>
            <a:r>
              <a:rPr lang="ro-RO" sz="1800" dirty="0"/>
              <a:t>și transfer tehnologic, inovare</a:t>
            </a:r>
          </a:p>
          <a:p>
            <a:pPr lvl="0"/>
            <a:r>
              <a:rPr lang="ro-RO" sz="1800" dirty="0" smtClean="0"/>
              <a:t>IMM</a:t>
            </a:r>
            <a:r>
              <a:rPr lang="ro-RO" sz="1800" dirty="0"/>
              <a:t>, digitalizare</a:t>
            </a:r>
          </a:p>
          <a:p>
            <a:pPr lvl="0"/>
            <a:r>
              <a:rPr lang="ro-RO" sz="1800" dirty="0" smtClean="0"/>
              <a:t>Rețea </a:t>
            </a:r>
            <a:r>
              <a:rPr lang="ro-RO" sz="1800" dirty="0"/>
              <a:t>de transport județeana, regionala (descărcări autostrada, conectivitatea la rețeaua de baza - CORE TEN-T, doar în condițiile respectării concentrării tematice și a existenței sumelor disponibile pentru OP 3)</a:t>
            </a:r>
          </a:p>
          <a:p>
            <a:pPr lvl="0"/>
            <a:r>
              <a:rPr lang="ro-RO" sz="1800" dirty="0" smtClean="0"/>
              <a:t>ITI </a:t>
            </a:r>
            <a:r>
              <a:rPr lang="ro-RO" sz="1800" dirty="0"/>
              <a:t>(Regiunea </a:t>
            </a:r>
            <a:r>
              <a:rPr lang="ro-RO" sz="1800" dirty="0" smtClean="0"/>
              <a:t>Vest </a:t>
            </a:r>
            <a:r>
              <a:rPr lang="ro-RO" sz="1800" dirty="0"/>
              <a:t>- Valea Jiului, Regiunea </a:t>
            </a:r>
            <a:r>
              <a:rPr lang="ro-RO" sz="1800" dirty="0" err="1"/>
              <a:t>Sud-Est</a:t>
            </a:r>
            <a:r>
              <a:rPr lang="ro-RO" sz="1800" dirty="0"/>
              <a:t>) </a:t>
            </a:r>
          </a:p>
          <a:p>
            <a:pPr lvl="0"/>
            <a:r>
              <a:rPr lang="ro-RO" sz="1800" dirty="0" smtClean="0"/>
              <a:t>Capacitatea administrativa </a:t>
            </a:r>
            <a:r>
              <a:rPr lang="ro-RO" sz="1800" dirty="0"/>
              <a:t>pentru beneficiari </a:t>
            </a:r>
            <a:r>
              <a:rPr lang="ro-RO" sz="1800" dirty="0" smtClean="0"/>
              <a:t>(parțial </a:t>
            </a:r>
            <a:r>
              <a:rPr lang="ro-RO" sz="1800" dirty="0"/>
              <a:t>OP1: descoperire antreprenoriala, pregătire proiecte)</a:t>
            </a:r>
          </a:p>
          <a:p>
            <a:r>
              <a:rPr lang="ro-RO" sz="1800" dirty="0" smtClean="0"/>
              <a:t>Asistenţă Tehnică</a:t>
            </a:r>
            <a:endParaRPr lang="en-US" sz="1800" dirty="0">
              <a:solidFill>
                <a:srgbClr val="FF0000"/>
              </a:solidFill>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9</a:t>
            </a:fld>
            <a:endParaRPr lang="ro-RO"/>
          </a:p>
        </p:txBody>
      </p:sp>
      <p:grpSp>
        <p:nvGrpSpPr>
          <p:cNvPr id="7" name="Group 22"/>
          <p:cNvGrpSpPr>
            <a:grpSpLocks/>
          </p:cNvGrpSpPr>
          <p:nvPr/>
        </p:nvGrpSpPr>
        <p:grpSpPr bwMode="auto">
          <a:xfrm>
            <a:off x="7243605" y="188913"/>
            <a:ext cx="1694019" cy="503783"/>
            <a:chOff x="6130168" y="188639"/>
            <a:chExt cx="2807578" cy="900000"/>
          </a:xfrm>
        </p:grpSpPr>
        <p:grpSp>
          <p:nvGrpSpPr>
            <p:cNvPr id="8" name="Group 23"/>
            <p:cNvGrpSpPr>
              <a:grpSpLocks/>
            </p:cNvGrpSpPr>
            <p:nvPr/>
          </p:nvGrpSpPr>
          <p:grpSpPr bwMode="auto">
            <a:xfrm>
              <a:off x="6130168" y="188639"/>
              <a:ext cx="2807578" cy="900000"/>
              <a:chOff x="6130168" y="116105"/>
              <a:chExt cx="2807578" cy="900000"/>
            </a:xfrm>
          </p:grpSpPr>
          <p:grpSp>
            <p:nvGrpSpPr>
              <p:cNvPr id="10" name="Group 25"/>
              <p:cNvGrpSpPr>
                <a:grpSpLocks/>
              </p:cNvGrpSpPr>
              <p:nvPr/>
            </p:nvGrpSpPr>
            <p:grpSpPr bwMode="auto">
              <a:xfrm>
                <a:off x="6130168" y="116105"/>
                <a:ext cx="2807578" cy="900000"/>
                <a:chOff x="6130168" y="116105"/>
                <a:chExt cx="2807578" cy="900000"/>
              </a:xfrm>
            </p:grpSpPr>
            <p:pic>
              <p:nvPicPr>
                <p:cNvPr id="12"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3" name="Freeform 12"/>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1"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9"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4" name="Rectangle 13"/>
          <p:cNvSpPr/>
          <p:nvPr/>
        </p:nvSpPr>
        <p:spPr>
          <a:xfrm>
            <a:off x="522178" y="1338513"/>
            <a:ext cx="8369199" cy="646331"/>
          </a:xfrm>
          <a:prstGeom prst="rect">
            <a:avLst/>
          </a:prstGeom>
        </p:spPr>
        <p:txBody>
          <a:bodyPr wrap="square">
            <a:spAutoFit/>
          </a:bodyPr>
          <a:lstStyle/>
          <a:p>
            <a:pPr algn="ctr"/>
            <a:endParaRPr lang="en-US" b="1" dirty="0" smtClean="0"/>
          </a:p>
          <a:p>
            <a:pPr algn="ctr"/>
            <a:endParaRPr lang="en-US" b="1" dirty="0" smtClean="0"/>
          </a:p>
        </p:txBody>
      </p:sp>
      <p:sp>
        <p:nvSpPr>
          <p:cNvPr id="2" name="Rectangle 1"/>
          <p:cNvSpPr/>
          <p:nvPr/>
        </p:nvSpPr>
        <p:spPr>
          <a:xfrm>
            <a:off x="568425" y="1987101"/>
            <a:ext cx="8252047" cy="338554"/>
          </a:xfrm>
          <a:prstGeom prst="rect">
            <a:avLst/>
          </a:prstGeom>
        </p:spPr>
        <p:txBody>
          <a:bodyPr wrap="square">
            <a:spAutoFit/>
          </a:bodyPr>
          <a:lstStyle/>
          <a:p>
            <a:pPr marL="285750" indent="-285750" algn="just">
              <a:buFont typeface="Wingdings" panose="05000000000000000000" pitchFamily="2" charset="2"/>
              <a:buChar char="v"/>
            </a:pPr>
            <a:endParaRPr lang="vi-VN" sz="1600" i="1" dirty="0"/>
          </a:p>
        </p:txBody>
      </p:sp>
      <p:sp>
        <p:nvSpPr>
          <p:cNvPr id="15" name="Title 1"/>
          <p:cNvSpPr txBox="1">
            <a:spLocks/>
          </p:cNvSpPr>
          <p:nvPr/>
        </p:nvSpPr>
        <p:spPr>
          <a:xfrm>
            <a:off x="625996" y="692697"/>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fontAlgn="auto">
              <a:spcAft>
                <a:spcPts val="0"/>
              </a:spcAft>
            </a:pPr>
            <a:r>
              <a:rPr lang="ro-RO" sz="3200" b="1" dirty="0">
                <a:solidFill>
                  <a:srgbClr val="FF0000"/>
                </a:solidFill>
              </a:rPr>
              <a:t>Programele Operaționale Regionale</a:t>
            </a:r>
          </a:p>
        </p:txBody>
      </p:sp>
    </p:spTree>
    <p:extLst>
      <p:ext uri="{BB962C8B-B14F-4D97-AF65-F5344CB8AC3E}">
        <p14:creationId xmlns:p14="http://schemas.microsoft.com/office/powerpoint/2010/main" val="3551674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12847</TotalTime>
  <Words>1024</Words>
  <Application>Microsoft Office PowerPoint</Application>
  <PresentationFormat>On-screen Show (4:3)</PresentationFormat>
  <Paragraphs>167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Arhitectura Programe Operaționale  Politica de Coeziune 2021-2027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Programul Operațional Infrastructură Mare 2014-2020</dc:title>
  <dc:creator>Delia Ionica</dc:creator>
  <cp:lastModifiedBy>author</cp:lastModifiedBy>
  <cp:revision>707</cp:revision>
  <cp:lastPrinted>2019-11-20T12:56:10Z</cp:lastPrinted>
  <dcterms:created xsi:type="dcterms:W3CDTF">2015-09-27T17:12:21Z</dcterms:created>
  <dcterms:modified xsi:type="dcterms:W3CDTF">2019-11-28T12:39:17Z</dcterms:modified>
</cp:coreProperties>
</file>