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799" r:id="rId2"/>
    <p:sldId id="996" r:id="rId3"/>
    <p:sldId id="998" r:id="rId4"/>
    <p:sldId id="1011" r:id="rId5"/>
    <p:sldId id="1045" r:id="rId6"/>
    <p:sldId id="1020" r:id="rId7"/>
    <p:sldId id="1046" r:id="rId8"/>
    <p:sldId id="1026" r:id="rId9"/>
    <p:sldId id="1048" r:id="rId10"/>
    <p:sldId id="1051" r:id="rId11"/>
    <p:sldId id="1006" r:id="rId12"/>
    <p:sldId id="1049" r:id="rId13"/>
    <p:sldId id="1037" r:id="rId14"/>
    <p:sldId id="1050" r:id="rId15"/>
    <p:sldId id="1052" r:id="rId16"/>
    <p:sldId id="1054" r:id="rId17"/>
  </p:sldIdLst>
  <p:sldSz cx="9144000" cy="6858000" type="screen4x3"/>
  <p:notesSz cx="6794500" cy="9931400"/>
  <p:defaultTextStyle>
    <a:defPPr>
      <a:defRPr lang="ro-R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2174" autoAdjust="0"/>
  </p:normalViewPr>
  <p:slideViewPr>
    <p:cSldViewPr>
      <p:cViewPr varScale="1">
        <p:scale>
          <a:sx n="92" d="100"/>
          <a:sy n="92" d="100"/>
        </p:scale>
        <p:origin x="121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C29DD9-588C-4FC3-8F5F-53808FEFF71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447053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6" tIns="47128" rIns="94256" bIns="47128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6" tIns="47128" rIns="94256" bIns="47128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242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6" tIns="47128" rIns="94256" bIns="471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noProof="0"/>
              <a:t>Click to edit Master text styles</a:t>
            </a:r>
          </a:p>
          <a:p>
            <a:pPr lvl="1"/>
            <a:r>
              <a:rPr lang="ro-RO" noProof="0"/>
              <a:t>Second level</a:t>
            </a:r>
          </a:p>
          <a:p>
            <a:pPr lvl="2"/>
            <a:r>
              <a:rPr lang="ro-RO" noProof="0"/>
              <a:t>Third level</a:t>
            </a:r>
          </a:p>
          <a:p>
            <a:pPr lvl="3"/>
            <a:r>
              <a:rPr lang="ro-RO" noProof="0"/>
              <a:t>Fourth level</a:t>
            </a:r>
          </a:p>
          <a:p>
            <a:pPr lvl="4"/>
            <a:r>
              <a:rPr lang="ro-RO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6" tIns="47128" rIns="94256" bIns="47128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56" tIns="47128" rIns="94256" bIns="47128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/>
            </a:lvl1pPr>
          </a:lstStyle>
          <a:p>
            <a:fld id="{34DF9439-0260-429E-88E0-1CAFD1E7212C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39284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stituent imagine diapozitiv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Substituent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ro-RO"/>
          </a:p>
        </p:txBody>
      </p:sp>
      <p:sp>
        <p:nvSpPr>
          <p:cNvPr id="5124" name="Substituent număr diapozitiv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FA5E7-2BBC-4148-AA03-3197D7026CC9}" type="slidenum">
              <a:rPr lang="ro-RO" altLang="ro-RO"/>
              <a:pPr/>
              <a:t>1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val="411419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88352-40C1-402A-8720-AF2FFF992DBE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2BD69-FAC5-4AD8-B025-C8AA2668F020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111DC-3388-40F7-B1E8-CA090D634118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0F351-10A7-474E-A6D9-C6B297472DB5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CA42A-D1C6-44A1-8247-2611A225A3DC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ED71C-7A0D-4442-BAC5-FB7EEFC1351F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C94BB-0191-429A-952F-E92CEEC15336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8CA16-67B0-4111-8379-CE8BE04F1071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F9766-75E9-43AD-A535-6C3396EA512F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9699A-FDA8-4E8D-9B68-AD9E2945A397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B81F0-3E23-4C1D-9F52-2BABDD12B8EA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ECA82-E746-43A5-8E7B-EE3AF7000F05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CC849-9EE5-4963-8CEF-5CB5141CDA1C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/>
              <a:t>Se face clic pentru editare stil titlu Coordonator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 dirty="0"/>
              <a:t>Se face clic pentru editarea stilurilor textului Coordonatorului</a:t>
            </a:r>
          </a:p>
          <a:p>
            <a:pPr lvl="1"/>
            <a:r>
              <a:rPr lang="ro-RO" altLang="ro-RO" dirty="0"/>
              <a:t>Nivelul secund</a:t>
            </a:r>
          </a:p>
          <a:p>
            <a:pPr lvl="2"/>
            <a:r>
              <a:rPr lang="ro-RO" altLang="ro-RO" dirty="0"/>
              <a:t>Al treilea nivel</a:t>
            </a:r>
          </a:p>
          <a:p>
            <a:pPr lvl="3"/>
            <a:r>
              <a:rPr lang="ro-RO" altLang="ro-RO" dirty="0"/>
              <a:t>Al patrulea nivel</a:t>
            </a:r>
          </a:p>
          <a:p>
            <a:pPr lvl="4"/>
            <a:r>
              <a:rPr lang="ro-RO" altLang="ro-RO" dirty="0"/>
              <a:t>Al cincilea nivel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162692E-CA9E-46A3-95A5-B9EE32AB6B64}" type="slidenum">
              <a:rPr lang="ro-RO" altLang="ro-RO"/>
              <a:pPr/>
              <a:t>‹#›</a:t>
            </a:fld>
            <a:endParaRPr lang="ro-RO" altLang="ro-RO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DDD1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o-RO" altLang="ro-RO" sz="1000" b="1">
                <a:latin typeface="Trebuchet MS" pitchFamily="34" charset="0"/>
              </a:rPr>
              <a:t>Cu gândul în viitor, acţionăm în prezent !</a:t>
            </a:r>
            <a:r>
              <a:rPr lang="ro-RO" altLang="ro-RO" sz="1400" b="1">
                <a:latin typeface="Trebuchet MS" pitchFamily="34" charset="0"/>
              </a:rPr>
              <a:t> 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0745CB30-D18F-4E0A-B5E2-BEFEEC6ACDC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142"/>
            <a:ext cx="2781124" cy="889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o-RO" b="1">
                <a:solidFill>
                  <a:schemeClr val="accent2"/>
                </a:solidFill>
              </a:rPr>
              <a:t>ERVICIUL</a:t>
            </a:r>
            <a:r>
              <a:rPr lang="ro-RO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b="1">
                <a:solidFill>
                  <a:schemeClr val="accent2"/>
                </a:solidFill>
              </a:rPr>
              <a:t>DEZVOLTARE</a:t>
            </a:r>
            <a:endParaRPr lang="ro-RO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561109" y="492529"/>
            <a:ext cx="8229600" cy="914400"/>
          </a:xfrm>
        </p:spPr>
        <p:txBody>
          <a:bodyPr/>
          <a:lstStyle/>
          <a:p>
            <a:r>
              <a:rPr lang="en-US" sz="2400" b="1" dirty="0" err="1">
                <a:solidFill>
                  <a:srgbClr val="0070C0"/>
                </a:solidFill>
              </a:rPr>
              <a:t>Deplas</a:t>
            </a:r>
            <a:r>
              <a:rPr lang="ro-RO" sz="2400" b="1" dirty="0" err="1">
                <a:solidFill>
                  <a:srgbClr val="0070C0"/>
                </a:solidFill>
              </a:rPr>
              <a:t>ări</a:t>
            </a:r>
            <a:r>
              <a:rPr lang="ro-RO" sz="2400" b="1" dirty="0">
                <a:solidFill>
                  <a:srgbClr val="0070C0"/>
                </a:solidFill>
              </a:rPr>
              <a:t> transnaționale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3291" y="990600"/>
            <a:ext cx="8621684" cy="5165698"/>
          </a:xfrm>
        </p:spPr>
        <p:txBody>
          <a:bodyPr/>
          <a:lstStyle/>
          <a:p>
            <a:pPr>
              <a:buNone/>
            </a:pPr>
            <a:endParaRPr lang="ro-RO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/>
              <a:t>Policy Learning Dialogue – 23 </a:t>
            </a:r>
            <a:r>
              <a:rPr lang="en-US" sz="1600" b="1" dirty="0" err="1"/>
              <a:t>octombrie</a:t>
            </a:r>
            <a:r>
              <a:rPr lang="en-US" sz="1600" b="1" dirty="0"/>
              <a:t> 2018 – Bratislava, SLOVACIA;</a:t>
            </a:r>
            <a:endParaRPr lang="ro-RO" sz="1600" b="1" dirty="0"/>
          </a:p>
          <a:p>
            <a:pPr marL="0" indent="0">
              <a:buNone/>
            </a:pPr>
            <a:endParaRPr lang="ro-RO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Scopul întâlnirii</a:t>
            </a:r>
            <a:r>
              <a:rPr lang="en-US" sz="1600" b="1" dirty="0"/>
              <a:t> </a:t>
            </a:r>
            <a:r>
              <a:rPr lang="ro-RO" sz="1600" dirty="0"/>
              <a:t>este de a facilita realizarea schimbului de experiență și de a discuta cu privire la bunele practici identificate în urma participării la workshop-urile și vizitele de studiu organizate în cadrul proiectului, punându-se accentul pe acele bune practici care pot fi transferate la nivel național și regional</a:t>
            </a:r>
            <a:r>
              <a:rPr lang="en-GB" sz="16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dirty="0"/>
              <a:t>În cadrul acestui eveniment, ADR SM, în calitate de partener</a:t>
            </a:r>
            <a:r>
              <a:rPr lang="en-US" sz="1600" dirty="0"/>
              <a:t>,</a:t>
            </a:r>
            <a:r>
              <a:rPr lang="ro-RO" sz="1600" dirty="0"/>
              <a:t> trebuie să invite un factor de decizie politică din domeniul economiei sociale</a:t>
            </a:r>
            <a:r>
              <a:rPr lang="en-US" sz="1600" dirty="0"/>
              <a:t>;</a:t>
            </a:r>
            <a:endParaRPr lang="ro-RO" sz="1600" dirty="0"/>
          </a:p>
          <a:p>
            <a:pPr marL="0" indent="0">
              <a:buNone/>
            </a:pPr>
            <a:endParaRPr lang="ro-RO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/>
              <a:t>Stakeholderi</a:t>
            </a:r>
            <a:r>
              <a:rPr lang="en-US" sz="1600" dirty="0"/>
              <a:t> </a:t>
            </a:r>
            <a:r>
              <a:rPr lang="en-US" sz="1600" dirty="0" err="1"/>
              <a:t>relevan</a:t>
            </a:r>
            <a:r>
              <a:rPr lang="ro-RO" sz="1600" dirty="0"/>
              <a:t>ți</a:t>
            </a:r>
            <a:r>
              <a:rPr lang="en-US" sz="1600" dirty="0"/>
              <a:t>: </a:t>
            </a:r>
            <a:endParaRPr lang="ro-RO" sz="1600" dirty="0"/>
          </a:p>
          <a:p>
            <a:pPr marL="0" indent="0">
              <a:buNone/>
            </a:pPr>
            <a:r>
              <a:rPr lang="ro-RO" sz="1600" dirty="0"/>
              <a:t>	- </a:t>
            </a:r>
            <a:r>
              <a:rPr lang="ro-RO" sz="1600" b="1" dirty="0"/>
              <a:t>Cele 7 AJOFM-uri </a:t>
            </a:r>
            <a:r>
              <a:rPr lang="it-IT" sz="1600" b="1" dirty="0"/>
              <a:t>din cele 7 județe componente ale regiunii Sud</a:t>
            </a:r>
            <a:r>
              <a:rPr lang="ro-RO" sz="1600" b="1" dirty="0"/>
              <a:t> </a:t>
            </a:r>
            <a:r>
              <a:rPr lang="it-IT" sz="1600" b="1" dirty="0"/>
              <a:t>Muntenia;</a:t>
            </a:r>
            <a:endParaRPr lang="ro-RO" sz="1600" b="1" dirty="0"/>
          </a:p>
          <a:p>
            <a:pPr marL="0" indent="0">
              <a:buNone/>
            </a:pPr>
            <a:r>
              <a:rPr lang="ro-RO" sz="1600" b="1" dirty="0"/>
              <a:t>	- 4 Consilii Județene </a:t>
            </a:r>
            <a:r>
              <a:rPr lang="en-US" sz="1600" b="1" dirty="0"/>
              <a:t>(</a:t>
            </a:r>
            <a:r>
              <a:rPr lang="en-US" sz="1600" b="1" dirty="0" err="1"/>
              <a:t>Călărași</a:t>
            </a:r>
            <a:r>
              <a:rPr lang="en-US" sz="1600" b="1" dirty="0"/>
              <a:t>, Dâmbovița, </a:t>
            </a:r>
            <a:r>
              <a:rPr lang="en-US" sz="1600" b="1" dirty="0" err="1"/>
              <a:t>Ialomița</a:t>
            </a:r>
            <a:r>
              <a:rPr lang="en-US" sz="1600" b="1" dirty="0"/>
              <a:t> </a:t>
            </a:r>
            <a:r>
              <a:rPr lang="en-US" sz="1600" b="1" dirty="0" err="1"/>
              <a:t>și</a:t>
            </a:r>
            <a:r>
              <a:rPr lang="en-US" sz="1600" b="1" dirty="0"/>
              <a:t> </a:t>
            </a:r>
            <a:r>
              <a:rPr lang="en-US" sz="1600" b="1" dirty="0" err="1"/>
              <a:t>Teleorman</a:t>
            </a:r>
            <a:r>
              <a:rPr lang="en-US" sz="1600" b="1" dirty="0"/>
              <a:t>);</a:t>
            </a:r>
          </a:p>
          <a:p>
            <a:pPr marL="0" indent="0">
              <a:buNone/>
            </a:pPr>
            <a:r>
              <a:rPr lang="en-US" sz="1600" b="1" dirty="0"/>
              <a:t>	- 3 DGASPC (Dâmbovița, </a:t>
            </a:r>
            <a:r>
              <a:rPr lang="en-US" sz="1600" b="1" dirty="0" err="1"/>
              <a:t>Ialomița</a:t>
            </a:r>
            <a:r>
              <a:rPr lang="en-US" sz="1600" b="1" dirty="0"/>
              <a:t> </a:t>
            </a:r>
            <a:r>
              <a:rPr lang="en-US" sz="1600" b="1" dirty="0" err="1"/>
              <a:t>și</a:t>
            </a:r>
            <a:r>
              <a:rPr lang="en-US" sz="1600" b="1" dirty="0"/>
              <a:t> Prahova);</a:t>
            </a:r>
          </a:p>
          <a:p>
            <a:pPr marL="0" indent="0">
              <a:buNone/>
            </a:pPr>
            <a:r>
              <a:rPr lang="en-US" sz="1600" b="1" dirty="0"/>
              <a:t>	- 6 UAT-</a:t>
            </a:r>
            <a:r>
              <a:rPr lang="en-US" sz="1600" b="1" dirty="0" err="1"/>
              <a:t>uri</a:t>
            </a:r>
            <a:r>
              <a:rPr lang="en-US" sz="1600" b="1" dirty="0"/>
              <a:t> (Amara, </a:t>
            </a:r>
            <a:r>
              <a:rPr lang="en-US" sz="1600" b="1" dirty="0" err="1"/>
              <a:t>Fetești</a:t>
            </a:r>
            <a:r>
              <a:rPr lang="en-US" sz="1600" b="1" dirty="0"/>
              <a:t>, </a:t>
            </a:r>
            <a:r>
              <a:rPr lang="en-US" sz="1600" b="1" dirty="0" err="1"/>
              <a:t>Mioveni</a:t>
            </a:r>
            <a:r>
              <a:rPr lang="en-US" sz="1600" b="1" dirty="0"/>
              <a:t>, </a:t>
            </a:r>
            <a:r>
              <a:rPr lang="en-US" sz="1600" b="1" dirty="0" err="1"/>
              <a:t>Rosiorii</a:t>
            </a:r>
            <a:r>
              <a:rPr lang="en-US" sz="1600" b="1" dirty="0"/>
              <a:t> de </a:t>
            </a:r>
            <a:r>
              <a:rPr lang="en-US" sz="1600" b="1" dirty="0" err="1"/>
              <a:t>Vede</a:t>
            </a:r>
            <a:r>
              <a:rPr lang="en-US" sz="1600" b="1" dirty="0"/>
              <a:t>, </a:t>
            </a:r>
            <a:r>
              <a:rPr lang="en-US" sz="1600" b="1" dirty="0" err="1"/>
              <a:t>Târgoviște</a:t>
            </a:r>
            <a:r>
              <a:rPr lang="en-US" sz="1600" b="1" dirty="0"/>
              <a:t> </a:t>
            </a:r>
            <a:r>
              <a:rPr lang="en-US" sz="1600" b="1" dirty="0" err="1"/>
              <a:t>și</a:t>
            </a:r>
            <a:r>
              <a:rPr lang="en-US" sz="1600" b="1" dirty="0"/>
              <a:t> 	</a:t>
            </a:r>
            <a:r>
              <a:rPr lang="en-US" sz="1600" b="1" dirty="0" err="1"/>
              <a:t>Topoloveni</a:t>
            </a:r>
            <a:r>
              <a:rPr lang="en-US" sz="1600" b="1" dirty="0"/>
              <a:t>);</a:t>
            </a:r>
          </a:p>
          <a:p>
            <a:pPr marL="0" indent="0">
              <a:buNone/>
            </a:pPr>
            <a:r>
              <a:rPr lang="en-US" sz="1600" b="1" dirty="0"/>
              <a:t>	- 29 ONG-</a:t>
            </a:r>
            <a:r>
              <a:rPr lang="en-US" sz="1600" b="1" dirty="0" err="1"/>
              <a:t>uri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CRFPA C</a:t>
            </a:r>
            <a:r>
              <a:rPr lang="ro-RO" sz="1600" b="1" dirty="0" err="1"/>
              <a:t>ălărași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AJPIS C</a:t>
            </a:r>
            <a:r>
              <a:rPr lang="ro-RO" sz="1600" b="1" dirty="0" err="1"/>
              <a:t>ălărași</a:t>
            </a:r>
            <a:r>
              <a:rPr lang="ro-RO" sz="1600" b="1" dirty="0"/>
              <a:t>.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	</a:t>
            </a:r>
            <a:endParaRPr lang="ro-RO" sz="1600" b="1" dirty="0"/>
          </a:p>
          <a:p>
            <a:pPr marL="0" indent="0">
              <a:buNone/>
            </a:pPr>
            <a:endParaRPr lang="ro-RO" sz="1600" b="1" dirty="0"/>
          </a:p>
          <a:p>
            <a:pPr marL="0" indent="0">
              <a:buNone/>
            </a:pPr>
            <a:r>
              <a:rPr lang="en-US" sz="1600" b="1" dirty="0"/>
              <a:t>	</a:t>
            </a:r>
            <a:endParaRPr lang="ro-RO" sz="1600" b="1" dirty="0"/>
          </a:p>
          <a:p>
            <a:pPr marL="0" indent="0">
              <a:buNone/>
            </a:pPr>
            <a:endParaRPr lang="ro-RO" sz="1600" dirty="0"/>
          </a:p>
          <a:p>
            <a:pPr marL="0" indent="0">
              <a:buNone/>
            </a:pPr>
            <a:endParaRPr lang="ro-RO" sz="800" dirty="0"/>
          </a:p>
          <a:p>
            <a:pPr marL="0" indent="0">
              <a:buNone/>
            </a:pPr>
            <a:r>
              <a:rPr lang="en-US" sz="1600" b="1" dirty="0"/>
              <a:t>	</a:t>
            </a:r>
          </a:p>
          <a:p>
            <a:pPr marL="0" indent="0">
              <a:buNone/>
            </a:pPr>
            <a:endParaRPr lang="en-US" sz="1600" b="1" dirty="0"/>
          </a:p>
          <a:p>
            <a:pPr marL="285750" indent="-285750" algn="just">
              <a:buNone/>
            </a:pPr>
            <a:endParaRPr lang="vi-VN" sz="1800" dirty="0">
              <a:solidFill>
                <a:schemeClr val="tx1"/>
              </a:solidFill>
            </a:endParaRPr>
          </a:p>
          <a:p>
            <a:pPr marL="285750" indent="-285750" algn="just">
              <a:buNone/>
            </a:pPr>
            <a:endParaRPr lang="ro-RO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None/>
            </a:pP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4358548-EF12-4837-A3CB-1643D6D7F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10" y="0"/>
            <a:ext cx="240094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br>
              <a:rPr lang="ro-RO" dirty="0"/>
            </a:br>
            <a:br>
              <a:rPr lang="ro-RO" dirty="0"/>
            </a:br>
            <a:br>
              <a:rPr lang="ro-RO" dirty="0"/>
            </a:br>
            <a:r>
              <a:rPr lang="en-US" sz="2400" b="1" dirty="0">
                <a:solidFill>
                  <a:srgbClr val="0070C0"/>
                </a:solidFill>
              </a:rPr>
              <a:t>5.P</a:t>
            </a:r>
            <a:r>
              <a:rPr lang="ro-RO" sz="2400" b="1" dirty="0" err="1">
                <a:solidFill>
                  <a:srgbClr val="0070C0"/>
                </a:solidFill>
              </a:rPr>
              <a:t>roiectul</a:t>
            </a:r>
            <a:r>
              <a:rPr lang="ro-RO" sz="2400" b="1" dirty="0">
                <a:solidFill>
                  <a:srgbClr val="0070C0"/>
                </a:solidFill>
              </a:rPr>
              <a:t> PROSME </a:t>
            </a:r>
            <a:br>
              <a:rPr lang="ro-RO" sz="2400" b="1" dirty="0">
                <a:solidFill>
                  <a:srgbClr val="0070C0"/>
                </a:solidFill>
              </a:rPr>
            </a:br>
            <a:r>
              <a:rPr lang="en-US" sz="2400" b="1" dirty="0"/>
              <a:t> </a:t>
            </a:r>
            <a:br>
              <a:rPr lang="en-US" dirty="0"/>
            </a:br>
            <a:br>
              <a:rPr lang="ro-RO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797669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en-US" alt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alt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Proiect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finan</a:t>
            </a:r>
            <a:r>
              <a:rPr lang="ro-RO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țat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în cadrul </a:t>
            </a: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Programul</a:t>
            </a:r>
            <a:r>
              <a:rPr lang="en-US" altLang="en-US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ui</a:t>
            </a: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 pentru Competitivitatea Întreprinderilor și pentru IMM-uri (COSME) 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direct de către Comisia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E</a:t>
            </a:r>
            <a:r>
              <a:rPr lang="ro-RO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uropeană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o-RO" altLang="en-US" sz="16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Durata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implementare</a:t>
            </a:r>
            <a:r>
              <a:rPr lang="en-US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ianuarie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2015 – 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31 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decembrie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US" alt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Consor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țiul proiectului – 12 parteneri din </a:t>
            </a:r>
            <a:r>
              <a:rPr lang="ro-RO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regiu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nile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Sud Muntenia și București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Ilfov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o-RO" alt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Bugetul </a:t>
            </a:r>
            <a:r>
              <a:rPr lang="en-US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total 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proiectului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pentru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dirty="0" err="1">
                <a:ea typeface="Verdana" panose="020B0604030504040204" pitchFamily="34" charset="0"/>
                <a:cs typeface="Verdana" panose="020B0604030504040204" pitchFamily="34" charset="0"/>
              </a:rPr>
              <a:t>perioada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2017-2018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966.590 Euro 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din care  99.847,50 Euro </a:t>
            </a:r>
            <a:r>
              <a:rPr lang="ro-RO" altLang="en-US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bug</a:t>
            </a:r>
            <a:r>
              <a:rPr lang="fr-FR" altLang="en-US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etul</a:t>
            </a:r>
            <a:r>
              <a:rPr lang="fr-FR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 ADRSM;</a:t>
            </a:r>
          </a:p>
          <a:p>
            <a:pPr algn="just">
              <a:lnSpc>
                <a:spcPct val="80000"/>
              </a:lnSpc>
            </a:pP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Obiectiv: </a:t>
            </a:r>
            <a:r>
              <a:rPr lang="ro-RO" sz="1600" dirty="0">
                <a:ea typeface="Verdana" panose="020B0604030504040204" pitchFamily="34" charset="0"/>
                <a:cs typeface="Verdana" panose="020B0604030504040204" pitchFamily="34" charset="0"/>
              </a:rPr>
              <a:t>Sprijinirea IMM-urilor inovative să acceseze noi piețe la nivel internațional;</a:t>
            </a:r>
            <a:endParaRPr 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o-RO" alt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Grup țintă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IMM-uri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ro-RO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 din regiunea Sud Muntenia și București – Ilfov care intenționează să acceseze noi piețe atât la nivel European cât și la nivel global</a:t>
            </a:r>
            <a:r>
              <a:rPr lang="en-US" alt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fr-FR" alt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9155F5B9-A200-4954-95D3-BD4718C6B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8" y="4006360"/>
            <a:ext cx="2989792" cy="2294793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B5EE0262-F3CE-406D-806C-3E14D2264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006360"/>
            <a:ext cx="2834905" cy="2294793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58C0EF7C-EDA5-4A87-A50F-E1519AC51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69" y="4038598"/>
            <a:ext cx="2842298" cy="2294793"/>
          </a:xfrm>
          <a:prstGeom prst="rect">
            <a:avLst/>
          </a:prstGeom>
        </p:spPr>
      </p:pic>
      <p:pic>
        <p:nvPicPr>
          <p:cNvPr id="8" name="Picture 21" descr="C:\Users\Andreea Dogaru\AppData\Roaming\Skype\andreeamarina28\media_messaging\media_cache_v3\^86EB5E63581D06E6100DE0BD62996938AB5F7A672D437BB221^pimgpsh_thumbnail_win_distr.jpg">
            <a:extLst>
              <a:ext uri="{FF2B5EF4-FFF2-40B4-BE49-F238E27FC236}">
                <a16:creationId xmlns:a16="http://schemas.microsoft.com/office/drawing/2014/main" id="{C5CADAB3-2060-48C9-905A-510207C05C0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2577"/>
            <a:ext cx="1118870" cy="78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35610C7-5C5E-4BD5-A172-7A770628BC8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3994"/>
            <a:ext cx="1524000" cy="105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533400" y="682306"/>
            <a:ext cx="8229600" cy="914400"/>
          </a:xfrm>
        </p:spPr>
        <p:txBody>
          <a:bodyPr/>
          <a:lstStyle/>
          <a:p>
            <a:br>
              <a:rPr lang="ro-RO" sz="2400" b="1" dirty="0">
                <a:solidFill>
                  <a:srgbClr val="0070C0"/>
                </a:solidFill>
              </a:rPr>
            </a:br>
            <a:r>
              <a:rPr lang="en-US" sz="2400" b="1" dirty="0" err="1">
                <a:solidFill>
                  <a:srgbClr val="0070C0"/>
                </a:solidFill>
              </a:rPr>
              <a:t>Deplas</a:t>
            </a:r>
            <a:r>
              <a:rPr lang="ro-RO" sz="2400" b="1" dirty="0" err="1">
                <a:solidFill>
                  <a:srgbClr val="0070C0"/>
                </a:solidFill>
              </a:rPr>
              <a:t>ări</a:t>
            </a:r>
            <a:r>
              <a:rPr lang="ro-RO" sz="2400" b="1" dirty="0">
                <a:solidFill>
                  <a:srgbClr val="0070C0"/>
                </a:solidFill>
              </a:rPr>
              <a:t> transnaționale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63415" y="1219200"/>
            <a:ext cx="8534400" cy="5181600"/>
          </a:xfrm>
        </p:spPr>
        <p:txBody>
          <a:bodyPr/>
          <a:lstStyle/>
          <a:p>
            <a:pPr>
              <a:buNone/>
            </a:pPr>
            <a:endParaRPr lang="ro-RO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Întâlnirea anuală a rețelei EEN </a:t>
            </a:r>
            <a:r>
              <a:rPr lang="en-US" sz="1600" b="1" dirty="0"/>
              <a:t>–</a:t>
            </a:r>
            <a:r>
              <a:rPr lang="ro-RO" sz="1600" b="1" dirty="0"/>
              <a:t> 24-25 septembrie 2018 </a:t>
            </a:r>
            <a:r>
              <a:rPr lang="en-US" sz="1600" b="1" dirty="0"/>
              <a:t>–</a:t>
            </a:r>
            <a:r>
              <a:rPr lang="ro-RO" sz="1600" b="1" dirty="0"/>
              <a:t> Sinaia, ROMÂNIA</a:t>
            </a:r>
            <a:r>
              <a:rPr lang="en-GB" sz="1600" b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/>
              <a:t>Scopul</a:t>
            </a:r>
            <a:r>
              <a:rPr lang="en-US" sz="1600" dirty="0"/>
              <a:t> </a:t>
            </a:r>
            <a:r>
              <a:rPr lang="ro-RO" sz="1600" dirty="0"/>
              <a:t>întâlnirii este </a:t>
            </a:r>
            <a:r>
              <a:rPr lang="en-US" sz="1600" dirty="0"/>
              <a:t>de a </a:t>
            </a:r>
            <a:r>
              <a:rPr lang="en-US" sz="1600" dirty="0" err="1"/>
              <a:t>facilita</a:t>
            </a:r>
            <a:r>
              <a:rPr lang="en-US" sz="1600" dirty="0"/>
              <a:t> </a:t>
            </a:r>
            <a:r>
              <a:rPr lang="en-US" sz="1600" dirty="0" err="1"/>
              <a:t>schimbul</a:t>
            </a:r>
            <a:r>
              <a:rPr lang="en-US" sz="1600" dirty="0"/>
              <a:t> de </a:t>
            </a:r>
            <a:r>
              <a:rPr lang="en-US" sz="1600" dirty="0" err="1"/>
              <a:t>experien</a:t>
            </a:r>
            <a:r>
              <a:rPr lang="ro-RO" sz="1600" dirty="0" err="1"/>
              <a:t>ță</a:t>
            </a:r>
            <a:r>
              <a:rPr lang="ro-RO" sz="1600" dirty="0"/>
              <a:t> și de informații în activitatea centrelor EEN, </a:t>
            </a:r>
            <a:r>
              <a:rPr lang="en-GB" sz="1600" dirty="0"/>
              <a:t>de a </a:t>
            </a:r>
            <a:r>
              <a:rPr lang="ro-RO" sz="1600" dirty="0"/>
              <a:t>identifica mijloace pentru implementarea viziunii strategice a rețelei, precum și de a discuta problemele comune și de a </a:t>
            </a:r>
            <a:r>
              <a:rPr lang="en-GB" sz="1600" dirty="0"/>
              <a:t>g</a:t>
            </a:r>
            <a:r>
              <a:rPr lang="ro-RO" sz="1600" dirty="0" err="1"/>
              <a:t>ăsi</a:t>
            </a:r>
            <a:r>
              <a:rPr lang="ro-RO" sz="1600" dirty="0"/>
              <a:t> soluții, metodologii și abordări similare care pot ajuta România să-și consolideze capacitatea de a sprijini mediul de afaceri, la nivel național și internațional</a:t>
            </a:r>
            <a:r>
              <a:rPr lang="en-GB" sz="1600" dirty="0"/>
              <a:t>;</a:t>
            </a:r>
            <a:endParaRPr lang="ro-RO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A </a:t>
            </a:r>
            <a:r>
              <a:rPr lang="en-US" sz="1600" dirty="0" err="1"/>
              <a:t>treia</a:t>
            </a:r>
            <a:r>
              <a:rPr lang="en-US" sz="1600" dirty="0"/>
              <a:t> </a:t>
            </a:r>
            <a:r>
              <a:rPr lang="ro-RO" sz="1600" dirty="0"/>
              <a:t>întâlnire a </a:t>
            </a:r>
            <a:r>
              <a:rPr lang="ro-RO" sz="1600" b="1" dirty="0"/>
              <a:t>Steering Advisory Group  </a:t>
            </a:r>
            <a:r>
              <a:rPr lang="ro-RO" sz="1600" dirty="0"/>
              <a:t>- </a:t>
            </a:r>
            <a:r>
              <a:rPr lang="ro-RO" sz="1600" b="1" dirty="0"/>
              <a:t>03 - 04 octombrie 2018, Bruxelles, BELGIA</a:t>
            </a:r>
            <a:r>
              <a:rPr lang="en-US" sz="16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/>
              <a:t>Scopul</a:t>
            </a:r>
            <a:r>
              <a:rPr lang="en-US" sz="1600" dirty="0"/>
              <a:t> </a:t>
            </a:r>
            <a:r>
              <a:rPr lang="ro-RO" sz="1600" dirty="0"/>
              <a:t>întâlnirii – </a:t>
            </a:r>
            <a:r>
              <a:rPr lang="en-US" sz="1600" dirty="0"/>
              <a:t>de a </a:t>
            </a:r>
            <a:r>
              <a:rPr lang="en-US" sz="1600" dirty="0" err="1"/>
              <a:t>prezenta</a:t>
            </a:r>
            <a:r>
              <a:rPr lang="en-US" sz="1600" dirty="0"/>
              <a:t> </a:t>
            </a:r>
            <a:r>
              <a:rPr lang="en-US" sz="1600" dirty="0" err="1"/>
              <a:t>rezultatele</a:t>
            </a:r>
            <a:r>
              <a:rPr lang="en-US" sz="1600" dirty="0"/>
              <a:t> re</a:t>
            </a:r>
            <a:r>
              <a:rPr lang="ro-RO" sz="1600" dirty="0" err="1"/>
              <a:t>țelei</a:t>
            </a:r>
            <a:r>
              <a:rPr lang="ro-RO" sz="1600" dirty="0"/>
              <a:t> și de a discuta planul de activități pentru anul 2018</a:t>
            </a:r>
            <a:r>
              <a:rPr lang="en-US" sz="1600" dirty="0"/>
              <a:t>;</a:t>
            </a:r>
            <a:endParaRPr lang="ro-RO" sz="1600" dirty="0"/>
          </a:p>
          <a:p>
            <a:pPr marL="0" indent="0">
              <a:buNone/>
            </a:pPr>
            <a:endParaRPr lang="ro-RO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Conferința Anuală a Rețelei Enterprise Europe Network </a:t>
            </a:r>
            <a:r>
              <a:rPr lang="ro-RO" sz="1600" dirty="0"/>
              <a:t>– </a:t>
            </a:r>
            <a:r>
              <a:rPr lang="ro-RO" sz="1600" b="1" dirty="0"/>
              <a:t>23 - 25 octombrie – Viena</a:t>
            </a:r>
            <a:r>
              <a:rPr lang="ro-RO" sz="1600" dirty="0"/>
              <a:t>, </a:t>
            </a:r>
            <a:r>
              <a:rPr lang="ro-RO" sz="1600" b="1" dirty="0"/>
              <a:t>AUSTRIA</a:t>
            </a:r>
            <a:r>
              <a:rPr lang="en-US" sz="16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/>
              <a:t>Scopul</a:t>
            </a:r>
            <a:r>
              <a:rPr lang="en-US" sz="1600" dirty="0"/>
              <a:t> </a:t>
            </a:r>
            <a:r>
              <a:rPr lang="ro-RO" sz="1600" dirty="0"/>
              <a:t>întâlnirii –</a:t>
            </a:r>
            <a:r>
              <a:rPr lang="en-US" sz="1600" dirty="0"/>
              <a:t> de a </a:t>
            </a:r>
            <a:r>
              <a:rPr lang="en-US" sz="1600" dirty="0" err="1"/>
              <a:t>facilita</a:t>
            </a:r>
            <a:r>
              <a:rPr lang="en-US" sz="1600" dirty="0"/>
              <a:t> </a:t>
            </a:r>
            <a:r>
              <a:rPr lang="en-US" sz="1600" dirty="0" err="1"/>
              <a:t>colaborarea</a:t>
            </a:r>
            <a:r>
              <a:rPr lang="en-US" sz="1600" dirty="0"/>
              <a:t> </a:t>
            </a:r>
            <a:r>
              <a:rPr lang="ro-RO" sz="1600" dirty="0"/>
              <a:t>atât între membrii rețelei Enterprise Europe </a:t>
            </a:r>
            <a:r>
              <a:rPr lang="ro-RO" sz="1600" dirty="0" err="1"/>
              <a:t>Network</a:t>
            </a:r>
            <a:r>
              <a:rPr lang="ro-RO" sz="1600" dirty="0"/>
              <a:t>, cât și cu reprezentanții instituțiilor Uniunii Europene.</a:t>
            </a:r>
          </a:p>
          <a:p>
            <a:pPr marL="0" indent="0">
              <a:buNone/>
            </a:pPr>
            <a:endParaRPr lang="ro-RO" sz="800" dirty="0"/>
          </a:p>
          <a:p>
            <a:pPr marL="0" indent="0">
              <a:buNone/>
            </a:pPr>
            <a:r>
              <a:rPr lang="en-US" sz="1600" b="1" dirty="0"/>
              <a:t>	</a:t>
            </a:r>
          </a:p>
          <a:p>
            <a:pPr marL="0" indent="0">
              <a:buNone/>
            </a:pPr>
            <a:endParaRPr lang="en-US" sz="1600" b="1" dirty="0"/>
          </a:p>
          <a:p>
            <a:pPr marL="285750" indent="-285750" algn="just">
              <a:buNone/>
            </a:pPr>
            <a:endParaRPr lang="vi-VN" sz="1800" dirty="0">
              <a:solidFill>
                <a:schemeClr val="tx1"/>
              </a:solidFill>
            </a:endParaRPr>
          </a:p>
          <a:p>
            <a:pPr marL="285750" indent="-285750" algn="just">
              <a:buNone/>
            </a:pPr>
            <a:endParaRPr lang="ro-RO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F668F4-144E-41F2-897F-77479DE86D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6041"/>
            <a:ext cx="1524000" cy="105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1" descr="C:\Users\Andreea Dogaru\AppData\Roaming\Skype\andreeamarina28\media_messaging\media_cache_v3\^86EB5E63581D06E6100DE0BD62996938AB5F7A672D437BB221^pimgpsh_thumbnail_win_distr.jpg">
            <a:extLst>
              <a:ext uri="{FF2B5EF4-FFF2-40B4-BE49-F238E27FC236}">
                <a16:creationId xmlns:a16="http://schemas.microsoft.com/office/drawing/2014/main" id="{09FF9E96-75D5-4864-A8D4-3978188408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1613"/>
            <a:ext cx="1412631" cy="782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16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br>
              <a:rPr lang="en-US" sz="2400" b="1" dirty="0">
                <a:solidFill>
                  <a:srgbClr val="0070C0"/>
                </a:solidFill>
              </a:rPr>
            </a:br>
            <a:br>
              <a:rPr lang="ro-RO" sz="2400" b="1" dirty="0">
                <a:solidFill>
                  <a:srgbClr val="0070C0"/>
                </a:solidFill>
              </a:rPr>
            </a:br>
            <a:br>
              <a:rPr lang="ro-RO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6.</a:t>
            </a:r>
            <a:r>
              <a:rPr lang="ro-RO" sz="2400" b="1" dirty="0">
                <a:solidFill>
                  <a:srgbClr val="0070C0"/>
                </a:solidFill>
              </a:rPr>
              <a:t>Proiectul PROSME INN </a:t>
            </a:r>
            <a:br>
              <a:rPr lang="ro-RO" sz="2400" b="1" dirty="0"/>
            </a:br>
            <a:endParaRPr lang="en-US" sz="24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45477" y="1676400"/>
            <a:ext cx="8458200" cy="4991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sz="1600" dirty="0"/>
              <a:t>Proiect f</a:t>
            </a:r>
            <a:r>
              <a:rPr lang="en-US" sz="1600" dirty="0" err="1"/>
              <a:t>inanţat</a:t>
            </a:r>
            <a:r>
              <a:rPr lang="en-US" sz="1600" dirty="0"/>
              <a:t> de</a:t>
            </a:r>
            <a:r>
              <a:rPr lang="ro-RO" sz="1600" dirty="0"/>
              <a:t> </a:t>
            </a:r>
            <a:r>
              <a:rPr lang="ro-RO" sz="1600" b="1" dirty="0"/>
              <a:t>Programul </a:t>
            </a:r>
            <a:r>
              <a:rPr lang="ro-RO" sz="1600" b="1" dirty="0" err="1"/>
              <a:t>Horizon</a:t>
            </a:r>
            <a:r>
              <a:rPr lang="ro-RO" sz="1600" b="1" dirty="0"/>
              <a:t> 2020</a:t>
            </a:r>
            <a:r>
              <a:rPr lang="en-US" sz="1600" b="1" dirty="0"/>
              <a:t> </a:t>
            </a:r>
            <a:r>
              <a:rPr lang="ro-RO" sz="1600" b="1" dirty="0"/>
              <a:t>;</a:t>
            </a:r>
          </a:p>
          <a:p>
            <a:pPr algn="just"/>
            <a:r>
              <a:rPr lang="ro-RO" sz="1600" b="1" dirty="0"/>
              <a:t>Durata de implementare: 1 ianuarie 2015 – 31 decembrie 2021;</a:t>
            </a:r>
            <a:endParaRPr lang="en-US" sz="1600" b="1" dirty="0"/>
          </a:p>
          <a:p>
            <a:pPr algn="just"/>
            <a:r>
              <a:rPr lang="en-US" sz="1600" b="1" dirty="0" err="1"/>
              <a:t>Consor</a:t>
            </a:r>
            <a:r>
              <a:rPr lang="ro-RO" sz="1600" b="1" dirty="0"/>
              <a:t>țiul proiectului – 8 parteneri din regiunile Sud Muntenia și București –Ilfov</a:t>
            </a:r>
            <a:r>
              <a:rPr lang="en-US" sz="1600" b="1" dirty="0"/>
              <a:t>;</a:t>
            </a:r>
            <a:endParaRPr lang="ro-RO" sz="1600" b="1" dirty="0"/>
          </a:p>
          <a:p>
            <a:pPr algn="just"/>
            <a:r>
              <a:rPr lang="en-US" sz="1600" b="1" dirty="0" err="1"/>
              <a:t>Valoarea</a:t>
            </a:r>
            <a:r>
              <a:rPr lang="en-US" sz="1600" b="1" dirty="0"/>
              <a:t> </a:t>
            </a:r>
            <a:r>
              <a:rPr lang="en-US" sz="1600" b="1" dirty="0" err="1"/>
              <a:t>totală</a:t>
            </a:r>
            <a:r>
              <a:rPr lang="en-US" sz="1600" b="1" dirty="0"/>
              <a:t> a </a:t>
            </a:r>
            <a:r>
              <a:rPr lang="en-US" sz="1600" b="1" dirty="0" err="1"/>
              <a:t>proiectului</a:t>
            </a:r>
            <a:r>
              <a:rPr lang="en-US" sz="1600" b="1" dirty="0"/>
              <a:t> </a:t>
            </a:r>
            <a:r>
              <a:rPr lang="ro-RO" sz="1600" dirty="0"/>
              <a:t>pentru</a:t>
            </a:r>
            <a:r>
              <a:rPr lang="en-US" sz="1600" dirty="0"/>
              <a:t> </a:t>
            </a:r>
            <a:r>
              <a:rPr lang="en-US" sz="1600" dirty="0" err="1"/>
              <a:t>perioada</a:t>
            </a:r>
            <a:r>
              <a:rPr lang="en-US" sz="1600" dirty="0"/>
              <a:t> 1 </a:t>
            </a:r>
            <a:r>
              <a:rPr lang="ro-RO" sz="1600" dirty="0"/>
              <a:t>i</a:t>
            </a:r>
            <a:r>
              <a:rPr lang="en-US" sz="1600" dirty="0" err="1"/>
              <a:t>anuarie</a:t>
            </a:r>
            <a:r>
              <a:rPr lang="en-US" sz="1600" dirty="0"/>
              <a:t> 2017 –</a:t>
            </a:r>
            <a:r>
              <a:rPr lang="ro-RO" sz="1600" dirty="0"/>
              <a:t> 31 decembrie</a:t>
            </a:r>
            <a:r>
              <a:rPr lang="en-US" sz="1600" dirty="0"/>
              <a:t> 201</a:t>
            </a:r>
            <a:r>
              <a:rPr lang="ro-RO" sz="1600" dirty="0"/>
              <a:t>8</a:t>
            </a:r>
            <a:r>
              <a:rPr lang="en-US" sz="1600" dirty="0"/>
              <a:t>, </a:t>
            </a:r>
            <a:r>
              <a:rPr lang="en-US" sz="1600" dirty="0" err="1"/>
              <a:t>este</a:t>
            </a:r>
            <a:r>
              <a:rPr lang="en-US" sz="1600" dirty="0"/>
              <a:t> de </a:t>
            </a:r>
            <a:r>
              <a:rPr lang="en-US" sz="1600" b="1" dirty="0"/>
              <a:t>76.765,00 Euro</a:t>
            </a:r>
            <a:r>
              <a:rPr lang="en-US" sz="1600" dirty="0"/>
              <a:t>, din care </a:t>
            </a:r>
            <a:r>
              <a:rPr lang="en-US" sz="1600" dirty="0" err="1"/>
              <a:t>bugetul</a:t>
            </a:r>
            <a:r>
              <a:rPr lang="en-US" sz="1600" dirty="0"/>
              <a:t> </a:t>
            </a:r>
            <a:r>
              <a:rPr lang="en-US" sz="1600" dirty="0" err="1"/>
              <a:t>aferent</a:t>
            </a:r>
            <a:r>
              <a:rPr lang="en-US" sz="1600" dirty="0"/>
              <a:t> </a:t>
            </a:r>
            <a:r>
              <a:rPr lang="en-US" sz="1600" dirty="0" err="1"/>
              <a:t>Agenției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Dezvoltare</a:t>
            </a:r>
            <a:r>
              <a:rPr lang="en-US" sz="1600" dirty="0"/>
              <a:t> </a:t>
            </a:r>
            <a:r>
              <a:rPr lang="en-US" sz="1600" dirty="0" err="1"/>
              <a:t>Regională</a:t>
            </a:r>
            <a:r>
              <a:rPr lang="en-US" sz="1600" dirty="0"/>
              <a:t> Sud </a:t>
            </a:r>
            <a:r>
              <a:rPr lang="en-US" sz="1600" dirty="0" err="1"/>
              <a:t>Muntenia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de</a:t>
            </a:r>
            <a:r>
              <a:rPr lang="en-US" sz="1600" b="1" dirty="0"/>
              <a:t> 9</a:t>
            </a:r>
            <a:r>
              <a:rPr lang="ro-RO" sz="1600" b="1" dirty="0"/>
              <a:t>.</a:t>
            </a:r>
            <a:r>
              <a:rPr lang="en-US" sz="1600" b="1" dirty="0"/>
              <a:t>600 </a:t>
            </a:r>
            <a:r>
              <a:rPr lang="en-US" sz="1600" dirty="0"/>
              <a:t>Euro;</a:t>
            </a:r>
          </a:p>
          <a:p>
            <a:pPr algn="just"/>
            <a:r>
              <a:rPr lang="ro-RO" sz="1600" b="1" dirty="0"/>
              <a:t>Obiectivul general </a:t>
            </a:r>
            <a:r>
              <a:rPr lang="ro-RO" sz="1600" dirty="0"/>
              <a:t>constă în sprijinirea </a:t>
            </a:r>
            <a:r>
              <a:rPr lang="en-US" sz="1600" dirty="0" err="1"/>
              <a:t>construir</a:t>
            </a:r>
            <a:r>
              <a:rPr lang="ro-RO" sz="1600" dirty="0"/>
              <a:t>ii</a:t>
            </a:r>
            <a:r>
              <a:rPr lang="en-US" sz="1600" dirty="0"/>
              <a:t> </a:t>
            </a:r>
            <a:r>
              <a:rPr lang="en-US" sz="1600" dirty="0" err="1"/>
              <a:t>capacității</a:t>
            </a:r>
            <a:r>
              <a:rPr lang="en-US" sz="1600" dirty="0"/>
              <a:t> </a:t>
            </a:r>
            <a:r>
              <a:rPr lang="en-US" sz="1600" dirty="0" err="1"/>
              <a:t>inovative</a:t>
            </a:r>
            <a:r>
              <a:rPr lang="en-US" sz="1600" dirty="0"/>
              <a:t> de management a IMM-</a:t>
            </a:r>
            <a:r>
              <a:rPr lang="en-US" sz="1600" dirty="0" err="1"/>
              <a:t>urilor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toate</a:t>
            </a:r>
            <a:r>
              <a:rPr lang="en-US" sz="1600" dirty="0"/>
              <a:t> </a:t>
            </a:r>
            <a:r>
              <a:rPr lang="en-US" sz="1600" dirty="0" err="1"/>
              <a:t>regiunile</a:t>
            </a:r>
            <a:r>
              <a:rPr lang="en-US" sz="1600" dirty="0"/>
              <a:t>, </a:t>
            </a:r>
            <a:r>
              <a:rPr lang="en-US" sz="1600" dirty="0" err="1"/>
              <a:t>urmărind</a:t>
            </a:r>
            <a:r>
              <a:rPr lang="en-US" sz="1600" dirty="0"/>
              <a:t> </a:t>
            </a:r>
            <a:r>
              <a:rPr lang="en-US" sz="1600" dirty="0" err="1"/>
              <a:t>îndeaproape</a:t>
            </a:r>
            <a:r>
              <a:rPr lang="en-US" sz="1600" dirty="0"/>
              <a:t> </a:t>
            </a:r>
            <a:r>
              <a:rPr lang="en-US" sz="1600" dirty="0" err="1"/>
              <a:t>furnizarea</a:t>
            </a:r>
            <a:r>
              <a:rPr lang="en-US" sz="1600" dirty="0"/>
              <a:t> a </a:t>
            </a:r>
            <a:r>
              <a:rPr lang="en-US" sz="1600" dirty="0" err="1"/>
              <a:t>două</a:t>
            </a:r>
            <a:r>
              <a:rPr lang="en-US" sz="1600" dirty="0"/>
              <a:t> </a:t>
            </a:r>
            <a:r>
              <a:rPr lang="en-US" sz="1600" dirty="0" err="1"/>
              <a:t>tipuri</a:t>
            </a:r>
            <a:r>
              <a:rPr lang="en-US" sz="1600" dirty="0"/>
              <a:t> de </a:t>
            </a:r>
            <a:r>
              <a:rPr lang="en-US" sz="1600" dirty="0" err="1"/>
              <a:t>servicii</a:t>
            </a:r>
            <a:r>
              <a:rPr lang="en-US" sz="1600" dirty="0"/>
              <a:t> de </a:t>
            </a:r>
            <a:r>
              <a:rPr lang="en-US" sz="1600" dirty="0" err="1"/>
              <a:t>consultanță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anume</a:t>
            </a:r>
            <a:r>
              <a:rPr lang="en-US" sz="1600" dirty="0"/>
              <a:t>: </a:t>
            </a:r>
            <a:r>
              <a:rPr lang="en-US" sz="1600" dirty="0" err="1"/>
              <a:t>servicii</a:t>
            </a:r>
            <a:r>
              <a:rPr lang="en-US" sz="1600" dirty="0"/>
              <a:t> de </a:t>
            </a:r>
            <a:r>
              <a:rPr lang="en-US" sz="1600" dirty="0" err="1"/>
              <a:t>consolidare</a:t>
            </a:r>
            <a:r>
              <a:rPr lang="en-US" sz="1600" dirty="0"/>
              <a:t> a </a:t>
            </a:r>
            <a:r>
              <a:rPr lang="en-US" sz="1600" dirty="0" err="1"/>
              <a:t>managementului</a:t>
            </a:r>
            <a:r>
              <a:rPr lang="en-US" sz="1600" dirty="0"/>
              <a:t> </a:t>
            </a:r>
            <a:r>
              <a:rPr lang="en-US" sz="1600" dirty="0" err="1"/>
              <a:t>inovării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servicii</a:t>
            </a:r>
            <a:r>
              <a:rPr lang="en-US" sz="1600" dirty="0"/>
              <a:t> de </a:t>
            </a:r>
            <a:r>
              <a:rPr lang="en-US" sz="1600" dirty="0" err="1"/>
              <a:t>sprijin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IMM-</a:t>
            </a:r>
            <a:r>
              <a:rPr lang="en-US" sz="1600" dirty="0" err="1"/>
              <a:t>uri</a:t>
            </a:r>
            <a:r>
              <a:rPr lang="en-US" sz="1600" dirty="0"/>
              <a:t> de </a:t>
            </a:r>
            <a:r>
              <a:rPr lang="en-US" sz="1600" dirty="0" err="1"/>
              <a:t>succes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7" name="Imagine 9" descr="G:\2017\SEPTEMBRIE\New folder\^EA91CFA419DC0815AEE3719D1F4AF2ABC73282005EE09A07AB^pimgpsh_fullsize_distr.jpg">
            <a:extLst>
              <a:ext uri="{FF2B5EF4-FFF2-40B4-BE49-F238E27FC236}">
                <a16:creationId xmlns:a16="http://schemas.microsoft.com/office/drawing/2014/main" id="{41521D4C-D892-49E9-AEAB-857214ACE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06" y="4526141"/>
            <a:ext cx="2996711" cy="19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FA8AC168-40BB-48BD-9BDA-DAD337DB8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05" y="4492103"/>
            <a:ext cx="2656743" cy="1992557"/>
          </a:xfrm>
          <a:prstGeom prst="rect">
            <a:avLst/>
          </a:prstGeom>
        </p:spPr>
      </p:pic>
      <p:pic>
        <p:nvPicPr>
          <p:cNvPr id="10" name="Imagine 8" descr="G:\2017\SEPTEMBRIE\New folder\^00A09C4122114716AB4F4DA7337FC9B202563028214C7F4CFC^pimgpsh_fullsize_distr.jpg">
            <a:extLst>
              <a:ext uri="{FF2B5EF4-FFF2-40B4-BE49-F238E27FC236}">
                <a16:creationId xmlns:a16="http://schemas.microsoft.com/office/drawing/2014/main" id="{52028E31-A70C-4AF1-882D-4B1C10B63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9339" y="4511487"/>
            <a:ext cx="2724149" cy="197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C:\Users\Andreea Dogaru\AppData\Roaming\Skype\andreeamarina28\media_messaging\media_cache_v3\^86EB5E63581D06E6100DE0BD62996938AB5F7A672D437BB221^pimgpsh_thumbnail_win_distr.jpg">
            <a:extLst>
              <a:ext uri="{FF2B5EF4-FFF2-40B4-BE49-F238E27FC236}">
                <a16:creationId xmlns:a16="http://schemas.microsoft.com/office/drawing/2014/main" id="{791D80DE-41ED-48BE-9535-55F09FD5C0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2915"/>
            <a:ext cx="1412631" cy="78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br>
              <a:rPr lang="en-US" sz="2400" b="1" dirty="0">
                <a:solidFill>
                  <a:srgbClr val="0070C0"/>
                </a:solidFill>
              </a:rPr>
            </a:br>
            <a:br>
              <a:rPr lang="ro-RO" sz="2400" b="1" dirty="0">
                <a:solidFill>
                  <a:srgbClr val="0070C0"/>
                </a:solidFill>
              </a:rPr>
            </a:br>
            <a:br>
              <a:rPr lang="ro-RO" sz="2400" b="1" dirty="0">
                <a:solidFill>
                  <a:srgbClr val="0070C0"/>
                </a:solidFill>
              </a:rPr>
            </a:br>
            <a:r>
              <a:rPr lang="ro-RO" sz="2400" b="1" dirty="0">
                <a:solidFill>
                  <a:srgbClr val="0070C0"/>
                </a:solidFill>
              </a:rPr>
              <a:t>7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r>
              <a:rPr lang="it-IT" sz="2400" b="1" dirty="0">
                <a:solidFill>
                  <a:srgbClr val="0070C0"/>
                </a:solidFill>
              </a:rPr>
              <a:t> Start pentru afacerea ta! – Regiunea Sud</a:t>
            </a:r>
            <a:br>
              <a:rPr lang="it-IT" sz="2400" b="1" dirty="0">
                <a:solidFill>
                  <a:srgbClr val="0070C0"/>
                </a:solidFill>
              </a:rPr>
            </a:br>
            <a:r>
              <a:rPr lang="it-IT" sz="2400" b="1" dirty="0">
                <a:solidFill>
                  <a:srgbClr val="0070C0"/>
                </a:solidFill>
              </a:rPr>
              <a:t>Muntenia</a:t>
            </a:r>
            <a:br>
              <a:rPr lang="ro-RO" sz="2400" b="1" dirty="0"/>
            </a:br>
            <a:endParaRPr lang="en-US" sz="24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45477" y="1676400"/>
            <a:ext cx="8458200" cy="4991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sz="1600" dirty="0"/>
              <a:t>Proiect f</a:t>
            </a:r>
            <a:r>
              <a:rPr lang="en-US" sz="1600" dirty="0" err="1"/>
              <a:t>inanţat</a:t>
            </a:r>
            <a:r>
              <a:rPr lang="en-US" sz="1600" dirty="0"/>
              <a:t> de</a:t>
            </a:r>
            <a:r>
              <a:rPr lang="ro-RO" sz="1600" dirty="0"/>
              <a:t> </a:t>
            </a:r>
            <a:r>
              <a:rPr lang="ro-RO" sz="1600" b="1" dirty="0"/>
              <a:t>Programul Operațional Capital Uman;</a:t>
            </a:r>
          </a:p>
          <a:p>
            <a:pPr algn="just"/>
            <a:r>
              <a:rPr lang="ro-RO" sz="1600" b="1" dirty="0"/>
              <a:t>Durata de implementare: 03 ianuarie 2018 - 02 ianuarie 2021;</a:t>
            </a:r>
            <a:endParaRPr lang="en-US" sz="1600" b="1" dirty="0"/>
          </a:p>
          <a:p>
            <a:pPr algn="just"/>
            <a:r>
              <a:rPr lang="en-US" sz="1600" b="1" dirty="0" err="1"/>
              <a:t>Consor</a:t>
            </a:r>
            <a:r>
              <a:rPr lang="ro-RO" sz="1600" b="1" dirty="0"/>
              <a:t>țiul proiectului – 2 parteneri din regiunile Sud Muntenia și București</a:t>
            </a:r>
            <a:r>
              <a:rPr lang="en-US" sz="1600" b="1" dirty="0"/>
              <a:t>;</a:t>
            </a:r>
            <a:endParaRPr lang="ro-RO" sz="1600" b="1" dirty="0"/>
          </a:p>
          <a:p>
            <a:pPr algn="just"/>
            <a:r>
              <a:rPr lang="en-US" sz="1600" b="1" dirty="0" err="1"/>
              <a:t>Valoarea</a:t>
            </a:r>
            <a:r>
              <a:rPr lang="en-US" sz="1600" b="1" dirty="0"/>
              <a:t> </a:t>
            </a:r>
            <a:r>
              <a:rPr lang="en-US" sz="1600" b="1" dirty="0" err="1"/>
              <a:t>totală</a:t>
            </a:r>
            <a:r>
              <a:rPr lang="en-US" sz="1600" b="1" dirty="0"/>
              <a:t> </a:t>
            </a:r>
            <a:r>
              <a:rPr lang="en-US" sz="1600" dirty="0"/>
              <a:t>a </a:t>
            </a:r>
            <a:r>
              <a:rPr lang="en-US" sz="1600" dirty="0" err="1"/>
              <a:t>proiectului</a:t>
            </a:r>
            <a:r>
              <a:rPr lang="ro-RO" sz="1600" dirty="0"/>
              <a:t> este de </a:t>
            </a:r>
            <a:r>
              <a:rPr lang="ro-RO" sz="1600" b="1" dirty="0"/>
              <a:t>2.500.954,31 Euro, </a:t>
            </a:r>
            <a:r>
              <a:rPr lang="ro-RO" sz="1600" dirty="0"/>
              <a:t>din care </a:t>
            </a:r>
            <a:r>
              <a:rPr lang="ro-RO" sz="1600" b="1" dirty="0"/>
              <a:t>bugetul ADR SM </a:t>
            </a:r>
            <a:r>
              <a:rPr lang="ro-RO" sz="1600" dirty="0"/>
              <a:t>este de</a:t>
            </a:r>
            <a:r>
              <a:rPr lang="ro-RO" sz="1600" b="1" dirty="0"/>
              <a:t> 141.295,73 Euro</a:t>
            </a:r>
            <a:r>
              <a:rPr lang="en-US" sz="1600" dirty="0"/>
              <a:t>;</a:t>
            </a:r>
          </a:p>
          <a:p>
            <a:pPr algn="just"/>
            <a:r>
              <a:rPr lang="ro-RO" sz="1600" b="1" dirty="0"/>
              <a:t>Obiectivul general al proiectului </a:t>
            </a:r>
            <a:r>
              <a:rPr lang="ro-RO" sz="1600" dirty="0"/>
              <a:t>constă în creșterea ocupării în regiunea de dezvoltare Sud Muntenia, prin dezvoltarea culturii antreprenoriale a persoanelor fizice (șomeri, persoane inactive, persoane care au un loc de muncă și înființează o afacere în scopul creării de noi locuri de muncă etc.) și susținerea înființării, dezvoltării și menținerii pe piața a întreprinderilor cu profil non-agricol din zona urbană</a:t>
            </a:r>
            <a:r>
              <a:rPr lang="ro-RO" sz="1600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5DF00864-588A-4669-AD13-AC986B5B7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48949"/>
            <a:ext cx="2819400" cy="1981607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4AA6C435-5693-41A7-95F4-E6CE28D1B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8" y="4602505"/>
            <a:ext cx="3276602" cy="1981607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C0FC980E-3EE8-4C08-9B0D-6C9E9988C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84" y="4573197"/>
            <a:ext cx="2454375" cy="192805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8FC63AA4-C31D-4587-A165-7B4988B88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7569"/>
            <a:ext cx="1767714" cy="7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685800" y="832203"/>
            <a:ext cx="7543800" cy="457200"/>
          </a:xfrm>
        </p:spPr>
        <p:txBody>
          <a:bodyPr/>
          <a:lstStyle/>
          <a:p>
            <a:br>
              <a:rPr lang="en-US" sz="2400" b="1" dirty="0">
                <a:solidFill>
                  <a:srgbClr val="0070C0"/>
                </a:solidFill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br>
              <a:rPr lang="ro-RO" sz="2400" b="1" dirty="0">
                <a:solidFill>
                  <a:srgbClr val="0070C0"/>
                </a:solidFill>
              </a:rPr>
            </a:br>
            <a:r>
              <a:rPr lang="ro-RO" sz="2400" b="1" dirty="0">
                <a:solidFill>
                  <a:srgbClr val="0070C0"/>
                </a:solidFill>
              </a:rPr>
              <a:t>8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r>
              <a:rPr lang="ro-RO" sz="2400" b="1" dirty="0">
                <a:solidFill>
                  <a:srgbClr val="0070C0"/>
                </a:solidFill>
              </a:rPr>
              <a:t>Proiectul </a:t>
            </a:r>
            <a:r>
              <a:rPr lang="ro-RO" sz="2400" b="1" dirty="0" err="1">
                <a:solidFill>
                  <a:srgbClr val="0070C0"/>
                </a:solidFill>
              </a:rPr>
              <a:t>Danube</a:t>
            </a:r>
            <a:r>
              <a:rPr lang="ro-RO" sz="2400" b="1" dirty="0">
                <a:solidFill>
                  <a:srgbClr val="0070C0"/>
                </a:solidFill>
              </a:rPr>
              <a:t> S3 Cluster </a:t>
            </a:r>
            <a:br>
              <a:rPr lang="ro-RO" sz="2400" b="1" dirty="0">
                <a:solidFill>
                  <a:srgbClr val="0070C0"/>
                </a:solidFill>
              </a:rPr>
            </a:b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46539" y="1400908"/>
            <a:ext cx="8915398" cy="4983163"/>
          </a:xfrm>
        </p:spPr>
        <p:txBody>
          <a:bodyPr/>
          <a:lstStyle/>
          <a:p>
            <a:pPr algn="just">
              <a:buNone/>
            </a:pPr>
            <a:endParaRPr lang="ro-RO" sz="1800" b="1" dirty="0"/>
          </a:p>
          <a:p>
            <a:r>
              <a:rPr lang="vi-VN" sz="1600" b="1" dirty="0"/>
              <a:t>Programul de finanțare </a:t>
            </a:r>
            <a:r>
              <a:rPr lang="ro-RO" sz="1600" dirty="0"/>
              <a:t>– </a:t>
            </a:r>
            <a:r>
              <a:rPr lang="vi-VN" sz="1600" dirty="0"/>
              <a:t>Programul Transnațional Dunărea, Axa prioritară 1: Inovare și responsabilitate socială în Regiunea Dunării</a:t>
            </a:r>
            <a:r>
              <a:rPr lang="en-GB" sz="1600" dirty="0"/>
              <a:t>;</a:t>
            </a:r>
            <a:endParaRPr lang="ro-RO" sz="1600" dirty="0"/>
          </a:p>
          <a:p>
            <a:r>
              <a:rPr lang="en-US" sz="1600" b="1" dirty="0" err="1"/>
              <a:t>Durata</a:t>
            </a:r>
            <a:r>
              <a:rPr lang="en-US" sz="1600" b="1" dirty="0"/>
              <a:t> de </a:t>
            </a:r>
            <a:r>
              <a:rPr lang="ro-RO" sz="1600" b="1" dirty="0"/>
              <a:t>implementare </a:t>
            </a:r>
            <a:r>
              <a:rPr lang="ro-RO" sz="1600" dirty="0"/>
              <a:t>: </a:t>
            </a:r>
            <a:r>
              <a:rPr lang="ro-RO" sz="1600" b="1" dirty="0"/>
              <a:t>36 luni </a:t>
            </a:r>
            <a:r>
              <a:rPr lang="ro-RO" sz="1600" dirty="0"/>
              <a:t>- </a:t>
            </a:r>
            <a:r>
              <a:rPr lang="vi-VN" sz="1600" dirty="0"/>
              <a:t>01.0</a:t>
            </a:r>
            <a:r>
              <a:rPr lang="ro-RO" sz="1600" dirty="0"/>
              <a:t>7</a:t>
            </a:r>
            <a:r>
              <a:rPr lang="vi-VN" sz="1600" dirty="0"/>
              <a:t>.201</a:t>
            </a:r>
            <a:r>
              <a:rPr lang="ro-RO" sz="1600" dirty="0"/>
              <a:t>8</a:t>
            </a:r>
            <a:r>
              <a:rPr lang="vi-VN" sz="1600" dirty="0"/>
              <a:t> – 30.06.20</a:t>
            </a:r>
            <a:r>
              <a:rPr lang="ro-RO" sz="1600" dirty="0"/>
              <a:t>21;</a:t>
            </a:r>
            <a:endParaRPr lang="en-US" sz="1600" dirty="0"/>
          </a:p>
          <a:p>
            <a:r>
              <a:rPr lang="en-US" sz="1600" b="1" dirty="0" err="1"/>
              <a:t>Consor</a:t>
            </a:r>
            <a:r>
              <a:rPr lang="ro-RO" sz="1600" b="1" dirty="0"/>
              <a:t>țiul proiectului</a:t>
            </a:r>
            <a:r>
              <a:rPr lang="en-US" sz="1600" b="1" dirty="0"/>
              <a:t> </a:t>
            </a:r>
            <a:r>
              <a:rPr lang="ro-RO" sz="1600" b="1" dirty="0"/>
              <a:t>- 20</a:t>
            </a:r>
            <a:r>
              <a:rPr lang="vi-VN" sz="1600" b="1" dirty="0"/>
              <a:t> parteneri din 1</a:t>
            </a:r>
            <a:r>
              <a:rPr lang="ro-RO" sz="1600" b="1" dirty="0"/>
              <a:t>1</a:t>
            </a:r>
            <a:r>
              <a:rPr lang="vi-VN" sz="1600" b="1" dirty="0"/>
              <a:t> </a:t>
            </a:r>
            <a:r>
              <a:rPr lang="ro-RO" sz="1600" b="1" dirty="0"/>
              <a:t>state </a:t>
            </a:r>
            <a:r>
              <a:rPr lang="ro-RO" sz="1600" dirty="0"/>
              <a:t>(România</a:t>
            </a:r>
            <a:r>
              <a:rPr lang="vi-VN" sz="1600" dirty="0"/>
              <a:t>,</a:t>
            </a:r>
            <a:r>
              <a:rPr lang="ro-RO" sz="1600" dirty="0"/>
              <a:t> Germania, Ungaria, </a:t>
            </a:r>
            <a:r>
              <a:rPr lang="vi-VN" sz="1600" dirty="0"/>
              <a:t>Slovenia,</a:t>
            </a:r>
            <a:endParaRPr lang="ro-RO" sz="1600" dirty="0"/>
          </a:p>
          <a:p>
            <a:pPr marL="0" indent="0">
              <a:buNone/>
            </a:pPr>
            <a:r>
              <a:rPr lang="ro-RO" sz="1600" dirty="0"/>
              <a:t>       Croația, Slovacia, Bulgaria, Serbia, Bosnia și Herțegovina, Moldova, Ucraina)</a:t>
            </a:r>
            <a:r>
              <a:rPr lang="en-GB" sz="1600" dirty="0"/>
              <a:t>;</a:t>
            </a:r>
            <a:r>
              <a:rPr lang="ro-RO" sz="1600" dirty="0"/>
              <a:t> </a:t>
            </a:r>
          </a:p>
          <a:p>
            <a:r>
              <a:rPr lang="ro-RO" sz="1600" b="1" dirty="0"/>
              <a:t>Buget total proiect</a:t>
            </a:r>
            <a:r>
              <a:rPr lang="ro-RO" sz="1600" dirty="0"/>
              <a:t> - 1,790,445.70 euro din care </a:t>
            </a:r>
            <a:r>
              <a:rPr lang="ro-RO" sz="1600" b="1" dirty="0"/>
              <a:t>buget ADRSM </a:t>
            </a:r>
            <a:r>
              <a:rPr lang="ro-RO" sz="1600" dirty="0"/>
              <a:t>– </a:t>
            </a:r>
            <a:r>
              <a:rPr lang="en-GB" sz="1600" b="1" dirty="0"/>
              <a:t>194,174.40</a:t>
            </a:r>
            <a:r>
              <a:rPr lang="ro-RO" sz="1600" b="1" dirty="0"/>
              <a:t> euro;</a:t>
            </a:r>
          </a:p>
          <a:p>
            <a:r>
              <a:rPr lang="en-US" sz="1600" b="1" dirty="0" err="1">
                <a:cs typeface="Arial" pitchFamily="34" charset="0"/>
              </a:rPr>
              <a:t>Obiectivul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proiectului</a:t>
            </a:r>
            <a:r>
              <a:rPr lang="en-US" sz="1600" b="1" dirty="0">
                <a:cs typeface="Arial" pitchFamily="34" charset="0"/>
              </a:rPr>
              <a:t> – </a:t>
            </a:r>
            <a:r>
              <a:rPr lang="en-US" sz="1600" dirty="0">
                <a:cs typeface="Arial" pitchFamily="34" charset="0"/>
              </a:rPr>
              <a:t>const</a:t>
            </a:r>
            <a:r>
              <a:rPr lang="ro-RO" sz="1600" dirty="0">
                <a:cs typeface="Arial" pitchFamily="34" charset="0"/>
              </a:rPr>
              <a:t>ă în implementarea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ecosistemului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antreprenorial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bazat</a:t>
            </a:r>
            <a:r>
              <a:rPr lang="en-US" sz="1600" dirty="0">
                <a:cs typeface="Arial" pitchFamily="34" charset="0"/>
              </a:rPr>
              <a:t> pe </a:t>
            </a:r>
            <a:r>
              <a:rPr lang="en-US" sz="1600" dirty="0" err="1">
                <a:cs typeface="Arial" pitchFamily="34" charset="0"/>
              </a:rPr>
              <a:t>inovare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în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regiunea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Dunării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prin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dezvoltarea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unor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politici</a:t>
            </a:r>
            <a:r>
              <a:rPr lang="en-US" sz="1600" dirty="0">
                <a:cs typeface="Arial" pitchFamily="34" charset="0"/>
              </a:rPr>
              <a:t> de cluster </a:t>
            </a:r>
            <a:r>
              <a:rPr lang="en-US" sz="1600" dirty="0" err="1">
                <a:cs typeface="Arial" pitchFamily="34" charset="0"/>
              </a:rPr>
              <a:t>inteligente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și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coordonate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în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contextul</a:t>
            </a:r>
            <a:r>
              <a:rPr lang="en-US" sz="1600" dirty="0">
                <a:cs typeface="Arial" pitchFamily="34" charset="0"/>
              </a:rPr>
              <a:t> RIS3, </a:t>
            </a:r>
            <a:r>
              <a:rPr lang="ro-RO" sz="1600" dirty="0">
                <a:cs typeface="Arial" pitchFamily="34" charset="0"/>
              </a:rPr>
              <a:t>precum și în </a:t>
            </a:r>
            <a:r>
              <a:rPr lang="en-US" sz="1600" dirty="0" err="1">
                <a:cs typeface="Arial" pitchFamily="34" charset="0"/>
              </a:rPr>
              <a:t>îmbunătățirea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cunoștințelor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și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abilităților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în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domeniul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inovării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și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promovarea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cooperării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transnaționale</a:t>
            </a:r>
            <a:r>
              <a:rPr lang="en-US" sz="1600" dirty="0">
                <a:cs typeface="Arial" pitchFamily="34" charset="0"/>
              </a:rPr>
              <a:t> a </a:t>
            </a:r>
            <a:r>
              <a:rPr lang="en-US" sz="1600" dirty="0" err="1">
                <a:cs typeface="Arial" pitchFamily="34" charset="0"/>
              </a:rPr>
              <a:t>clusterelor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în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sectorul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agroalimentar</a:t>
            </a:r>
            <a:r>
              <a:rPr lang="en-US" sz="1600" dirty="0"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o-RO" sz="1800" dirty="0">
              <a:latin typeface="Montserrat"/>
            </a:endParaRP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F4B67D29-9417-4B1C-A28A-B4970ACE50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7856"/>
            <a:ext cx="2286000" cy="838200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DBD24762-ADA9-4CAE-A361-5BCFF57FE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0" y="4552476"/>
            <a:ext cx="2913552" cy="19431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0505610C-0CEA-4F47-84F5-E86D17DB8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91" y="4563560"/>
            <a:ext cx="2917391" cy="1943100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08D5504C-5F20-4193-BCEC-53ADAC1DBF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59" y="4563560"/>
            <a:ext cx="2836575" cy="19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0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533400" y="682306"/>
            <a:ext cx="8229600" cy="914400"/>
          </a:xfrm>
        </p:spPr>
        <p:txBody>
          <a:bodyPr/>
          <a:lstStyle/>
          <a:p>
            <a:br>
              <a:rPr lang="ro-RO" sz="2400" b="1" dirty="0">
                <a:solidFill>
                  <a:srgbClr val="0070C0"/>
                </a:solidFill>
              </a:rPr>
            </a:br>
            <a:r>
              <a:rPr lang="en-US" sz="2400" b="1" dirty="0" err="1">
                <a:solidFill>
                  <a:srgbClr val="0070C0"/>
                </a:solidFill>
              </a:rPr>
              <a:t>Deplas</a:t>
            </a:r>
            <a:r>
              <a:rPr lang="ro-RO" sz="2400" b="1" dirty="0" err="1">
                <a:solidFill>
                  <a:srgbClr val="0070C0"/>
                </a:solidFill>
              </a:rPr>
              <a:t>ări</a:t>
            </a:r>
            <a:r>
              <a:rPr lang="ro-RO" sz="2400" b="1" dirty="0">
                <a:solidFill>
                  <a:srgbClr val="0070C0"/>
                </a:solidFill>
              </a:rPr>
              <a:t> transnaționale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63415" y="1219200"/>
            <a:ext cx="8534400" cy="5181600"/>
          </a:xfrm>
        </p:spPr>
        <p:txBody>
          <a:bodyPr/>
          <a:lstStyle/>
          <a:p>
            <a:pPr>
              <a:buNone/>
            </a:pPr>
            <a:endParaRPr lang="ro-RO" sz="1600" b="1" dirty="0"/>
          </a:p>
          <a:p>
            <a:pPr marL="0" indent="0">
              <a:buNone/>
            </a:pPr>
            <a:endParaRPr lang="en-US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Conferința de lansare a proiectului </a:t>
            </a:r>
            <a:r>
              <a:rPr lang="ro-RO" sz="1600" b="1" dirty="0" err="1"/>
              <a:t>Danube</a:t>
            </a:r>
            <a:r>
              <a:rPr lang="ro-RO" sz="1600" b="1" dirty="0"/>
              <a:t> S3 Cluster și prima întâlnire a Comitetului de Monitorizare a proiectului  25 - 26  septembrie 2018 </a:t>
            </a:r>
            <a:r>
              <a:rPr lang="en-US" sz="1600" b="1" dirty="0"/>
              <a:t>–</a:t>
            </a:r>
            <a:r>
              <a:rPr lang="ro-RO" sz="1600" b="1" dirty="0"/>
              <a:t> Sinaia, ROMÂNIA</a:t>
            </a:r>
            <a:r>
              <a:rPr lang="en-GB" sz="1600" b="1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/>
              <a:t>Scopul</a:t>
            </a:r>
            <a:r>
              <a:rPr lang="en-US" sz="1600" dirty="0"/>
              <a:t> </a:t>
            </a:r>
            <a:r>
              <a:rPr lang="ro-RO" sz="1600" dirty="0"/>
              <a:t>întâlnirii este </a:t>
            </a:r>
            <a:r>
              <a:rPr lang="en-US" sz="1600" dirty="0"/>
              <a:t>de a </a:t>
            </a:r>
            <a:r>
              <a:rPr lang="ro-RO" sz="1600" dirty="0"/>
              <a:t>marca lansarea oficială a proiectului </a:t>
            </a:r>
            <a:r>
              <a:rPr lang="ro-RO" sz="1600" dirty="0" err="1"/>
              <a:t>Danube</a:t>
            </a:r>
            <a:r>
              <a:rPr lang="ro-RO" sz="1600" dirty="0"/>
              <a:t> S3 Cluster</a:t>
            </a:r>
            <a:r>
              <a:rPr lang="en-GB" sz="1600" dirty="0"/>
              <a:t>;</a:t>
            </a:r>
          </a:p>
          <a:p>
            <a:pPr marL="0" indent="0">
              <a:buNone/>
            </a:pPr>
            <a:endParaRPr lang="ro-RO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/>
              <a:t>Stakeholderi</a:t>
            </a:r>
            <a:r>
              <a:rPr lang="en-US" sz="1600" dirty="0"/>
              <a:t> </a:t>
            </a:r>
            <a:r>
              <a:rPr lang="en-US" sz="1600" dirty="0" err="1"/>
              <a:t>relevan</a:t>
            </a:r>
            <a:r>
              <a:rPr lang="ro-RO" sz="1600" dirty="0"/>
              <a:t>ți</a:t>
            </a:r>
            <a:r>
              <a:rPr lang="en-US" sz="1600" dirty="0"/>
              <a:t>: </a:t>
            </a:r>
            <a:endParaRPr lang="ro-RO" sz="1600" dirty="0"/>
          </a:p>
          <a:p>
            <a:pPr marL="0" indent="0">
              <a:buNone/>
            </a:pPr>
            <a:r>
              <a:rPr lang="ro-RO" sz="1600" dirty="0"/>
              <a:t>	</a:t>
            </a:r>
            <a:r>
              <a:rPr lang="ro-RO" sz="1600" b="1" dirty="0"/>
              <a:t>- Ministerul Dezvoltării Regionale și Administrației Publice</a:t>
            </a:r>
            <a:r>
              <a:rPr lang="it-IT" sz="1600" b="1" dirty="0"/>
              <a:t>;</a:t>
            </a:r>
          </a:p>
          <a:p>
            <a:pPr marL="0" indent="0">
              <a:buNone/>
            </a:pPr>
            <a:r>
              <a:rPr lang="it-IT" sz="1600" b="1" dirty="0"/>
              <a:t>	- Ministerul pentru Mediul de Afaceri, Comerț și Antreprenoriat;</a:t>
            </a:r>
            <a:endParaRPr lang="ro-RO" sz="1600" b="1" dirty="0"/>
          </a:p>
          <a:p>
            <a:pPr marL="0" indent="0">
              <a:buNone/>
            </a:pPr>
            <a:r>
              <a:rPr lang="ro-RO" sz="1600" b="1" dirty="0"/>
              <a:t>	- </a:t>
            </a:r>
            <a:r>
              <a:rPr lang="en-GB" sz="1600" b="1" dirty="0" err="1"/>
              <a:t>Ministerul</a:t>
            </a:r>
            <a:r>
              <a:rPr lang="en-GB" sz="1600" b="1" dirty="0"/>
              <a:t> </a:t>
            </a:r>
            <a:r>
              <a:rPr lang="en-GB" sz="1600" b="1" dirty="0" err="1"/>
              <a:t>Cercet</a:t>
            </a:r>
            <a:r>
              <a:rPr lang="ro-RO" sz="1600" b="1" dirty="0" err="1"/>
              <a:t>ării</a:t>
            </a:r>
            <a:r>
              <a:rPr lang="ro-RO" sz="1600" b="1" dirty="0"/>
              <a:t> și Inovării</a:t>
            </a:r>
            <a:r>
              <a:rPr lang="en-GB" sz="1600" b="1" dirty="0"/>
              <a:t>;</a:t>
            </a:r>
          </a:p>
          <a:p>
            <a:pPr marL="0" indent="0">
              <a:buNone/>
            </a:pPr>
            <a:r>
              <a:rPr lang="en-GB" sz="1600" b="1" dirty="0"/>
              <a:t>	- </a:t>
            </a:r>
            <a:r>
              <a:rPr lang="ro-RO" sz="1600" b="1" dirty="0"/>
              <a:t>6 Clustere</a:t>
            </a:r>
            <a:r>
              <a:rPr lang="en-GB" sz="1600" b="1" dirty="0"/>
              <a:t>;</a:t>
            </a:r>
          </a:p>
          <a:p>
            <a:pPr marL="0" indent="0">
              <a:buNone/>
            </a:pPr>
            <a:r>
              <a:rPr lang="en-GB" sz="1600" b="1" dirty="0"/>
              <a:t>	- IMM-</a:t>
            </a:r>
            <a:r>
              <a:rPr lang="en-GB" sz="1600" b="1" dirty="0" err="1"/>
              <a:t>uri</a:t>
            </a:r>
            <a:r>
              <a:rPr lang="en-GB" sz="1600" b="1" dirty="0"/>
              <a:t> care </a:t>
            </a:r>
            <a:r>
              <a:rPr lang="en-GB" sz="1600" b="1" dirty="0" err="1"/>
              <a:t>activeaz</a:t>
            </a:r>
            <a:r>
              <a:rPr lang="ro-RO" sz="1600" b="1" dirty="0"/>
              <a:t>ă în sectorul agricol</a:t>
            </a:r>
            <a:r>
              <a:rPr lang="en-GB" sz="1600" b="1" dirty="0"/>
              <a:t>;</a:t>
            </a:r>
          </a:p>
          <a:p>
            <a:pPr marL="0" indent="0">
              <a:buNone/>
            </a:pPr>
            <a:r>
              <a:rPr lang="en-GB" sz="1600" b="1" dirty="0"/>
              <a:t>	- </a:t>
            </a:r>
            <a:r>
              <a:rPr lang="ro-RO" sz="1600" b="1" dirty="0"/>
              <a:t>cele 7 Camere de Comerț din regiunea Sud Muntenia</a:t>
            </a:r>
            <a:r>
              <a:rPr lang="en-GB" sz="1600" b="1" dirty="0"/>
              <a:t>;</a:t>
            </a:r>
          </a:p>
          <a:p>
            <a:pPr marL="0" indent="0">
              <a:buNone/>
            </a:pPr>
            <a:r>
              <a:rPr lang="en-GB" sz="1600" b="1" dirty="0"/>
              <a:t>	- </a:t>
            </a:r>
            <a:r>
              <a:rPr lang="en-GB" sz="1600" b="1" dirty="0" err="1"/>
              <a:t>Universit</a:t>
            </a:r>
            <a:r>
              <a:rPr lang="ro-RO" sz="1600" b="1" dirty="0" err="1"/>
              <a:t>ățile</a:t>
            </a:r>
            <a:r>
              <a:rPr lang="ro-RO" sz="1600" b="1" dirty="0"/>
              <a:t> din regiunea Sud Muntenia</a:t>
            </a:r>
            <a:r>
              <a:rPr lang="en-GB" sz="1600" b="1" dirty="0"/>
              <a:t>;</a:t>
            </a:r>
          </a:p>
          <a:p>
            <a:pPr marL="0" indent="0">
              <a:buNone/>
            </a:pPr>
            <a:r>
              <a:rPr lang="en-GB" sz="1600" b="1" dirty="0"/>
              <a:t>	- ONG-</a:t>
            </a:r>
            <a:r>
              <a:rPr lang="en-GB" sz="1600" b="1" dirty="0" err="1"/>
              <a:t>uri</a:t>
            </a:r>
            <a:r>
              <a:rPr lang="en-GB" sz="1600" b="1" dirty="0"/>
              <a:t> etc.</a:t>
            </a:r>
          </a:p>
          <a:p>
            <a:pPr marL="0" indent="0">
              <a:buNone/>
            </a:pPr>
            <a:endParaRPr lang="ro-RO" sz="1600" b="1" dirty="0"/>
          </a:p>
          <a:p>
            <a:pPr marL="0" indent="0">
              <a:buNone/>
            </a:pPr>
            <a:endParaRPr lang="en-US" sz="1600" dirty="0"/>
          </a:p>
          <a:p>
            <a:pPr marL="285750" indent="-285750" algn="just">
              <a:buNone/>
            </a:pPr>
            <a:endParaRPr lang="ro-RO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None/>
            </a:pPr>
            <a:endParaRPr lang="en-US" dirty="0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2A206718-C865-4EA9-8417-2D23EA74DA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7856"/>
            <a:ext cx="2286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914400" y="685800"/>
            <a:ext cx="7315200" cy="10668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ro-RO" sz="2400" b="1" dirty="0">
                <a:solidFill>
                  <a:srgbClr val="0070C0"/>
                </a:solidFill>
              </a:rPr>
              <a:t>Proiectul </a:t>
            </a:r>
            <a:r>
              <a:rPr lang="ro-RO" sz="2400" b="1" dirty="0" err="1">
                <a:solidFill>
                  <a:srgbClr val="0070C0"/>
                </a:solidFill>
              </a:rPr>
              <a:t>UpGradeSME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06967" y="1808285"/>
            <a:ext cx="8697719" cy="4670517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Proiect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finan</a:t>
            </a:r>
            <a:r>
              <a:rPr lang="ro-RO" sz="1600" dirty="0" err="1">
                <a:solidFill>
                  <a:schemeClr val="tx1"/>
                </a:solidFill>
              </a:rPr>
              <a:t>ţat</a:t>
            </a:r>
            <a:r>
              <a:rPr lang="ro-RO" sz="1600" dirty="0">
                <a:solidFill>
                  <a:schemeClr val="tx1"/>
                </a:solidFill>
              </a:rPr>
              <a:t> prin </a:t>
            </a:r>
            <a:r>
              <a:rPr lang="ro-RO" sz="1600" b="1" dirty="0">
                <a:solidFill>
                  <a:schemeClr val="tx1"/>
                </a:solidFill>
              </a:rPr>
              <a:t>Programul </a:t>
            </a:r>
            <a:r>
              <a:rPr lang="ro-RO" sz="1600" b="1" dirty="0" err="1">
                <a:solidFill>
                  <a:schemeClr val="tx1"/>
                </a:solidFill>
              </a:rPr>
              <a:t>Interreg</a:t>
            </a:r>
            <a:r>
              <a:rPr lang="ro-RO" sz="1600" b="1" dirty="0">
                <a:solidFill>
                  <a:schemeClr val="tx1"/>
                </a:solidFill>
              </a:rPr>
              <a:t> EUROPE;</a:t>
            </a:r>
            <a:endParaRPr lang="ro-RO" sz="1600" b="1" dirty="0"/>
          </a:p>
          <a:p>
            <a:pPr algn="just">
              <a:buFont typeface="Arial" pitchFamily="34" charset="0"/>
              <a:buChar char="•"/>
            </a:pPr>
            <a:r>
              <a:rPr lang="ro-RO" sz="1600" dirty="0"/>
              <a:t>Durata de implementare a proiectului: </a:t>
            </a:r>
            <a:r>
              <a:rPr lang="ro-RO" sz="1600" b="1" dirty="0">
                <a:solidFill>
                  <a:schemeClr val="tx1"/>
                </a:solidFill>
              </a:rPr>
              <a:t>1 aprilie 2016 - 31 martie 2021;</a:t>
            </a:r>
            <a:endParaRPr lang="en-US" sz="1600" b="1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b="1" dirty="0" err="1"/>
              <a:t>Consor</a:t>
            </a:r>
            <a:r>
              <a:rPr lang="ro-RO" sz="1600" b="1" dirty="0"/>
              <a:t>țiul proiectului – 8 parteneri din 6</a:t>
            </a:r>
            <a:r>
              <a:rPr lang="en-GB" sz="1600" b="1" dirty="0"/>
              <a:t> </a:t>
            </a:r>
            <a:r>
              <a:rPr lang="ro-RO" sz="1600" b="1" dirty="0"/>
              <a:t>state </a:t>
            </a:r>
            <a:r>
              <a:rPr lang="en-US" sz="1600" b="1" dirty="0"/>
              <a:t>(</a:t>
            </a:r>
            <a:r>
              <a:rPr lang="en-US" sz="1600" b="1" dirty="0" err="1"/>
              <a:t>Ungaria</a:t>
            </a:r>
            <a:r>
              <a:rPr lang="en-US" sz="1600" b="1" dirty="0"/>
              <a:t>, Rom</a:t>
            </a:r>
            <a:r>
              <a:rPr lang="ro-RO" sz="1600" b="1" dirty="0" err="1"/>
              <a:t>ânia</a:t>
            </a:r>
            <a:r>
              <a:rPr lang="ro-RO" sz="1600" b="1" dirty="0"/>
              <a:t>, Olanda, Germania, Spania, Portugalia)</a:t>
            </a:r>
            <a:r>
              <a:rPr lang="en-US" sz="1600" b="1" dirty="0"/>
              <a:t>;</a:t>
            </a:r>
            <a:endParaRPr lang="ro-RO" sz="1600" b="1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o-RO" sz="1600" b="1" dirty="0">
                <a:solidFill>
                  <a:schemeClr val="tx1"/>
                </a:solidFill>
              </a:rPr>
              <a:t>Bugetul total </a:t>
            </a:r>
            <a:r>
              <a:rPr lang="ro-RO" sz="1600" dirty="0">
                <a:solidFill>
                  <a:schemeClr val="tx1"/>
                </a:solidFill>
              </a:rPr>
              <a:t>al proiectului: </a:t>
            </a:r>
            <a:r>
              <a:rPr lang="ro-RO" sz="1600" b="1" dirty="0">
                <a:solidFill>
                  <a:schemeClr val="tx1"/>
                </a:solidFill>
              </a:rPr>
              <a:t>1.534.775 Euro</a:t>
            </a:r>
            <a:r>
              <a:rPr lang="ro-RO" sz="1600" dirty="0">
                <a:solidFill>
                  <a:schemeClr val="tx1"/>
                </a:solidFill>
              </a:rPr>
              <a:t>, din care  bugetul </a:t>
            </a:r>
            <a:r>
              <a:rPr lang="ro-RO" sz="1600" b="1" dirty="0">
                <a:solidFill>
                  <a:schemeClr val="tx1"/>
                </a:solidFill>
              </a:rPr>
              <a:t>ADR SM -  170.900 Euro;</a:t>
            </a:r>
          </a:p>
          <a:p>
            <a:pPr algn="just">
              <a:buFont typeface="Arial" pitchFamily="34" charset="0"/>
              <a:buChar char="•"/>
            </a:pPr>
            <a:r>
              <a:rPr lang="ro-RO" sz="1600" b="1" dirty="0"/>
              <a:t>Obiectivul general –</a:t>
            </a:r>
            <a:r>
              <a:rPr lang="ro-RO" sz="1600" dirty="0"/>
              <a:t> î</a:t>
            </a:r>
            <a:r>
              <a:rPr lang="vi-VN" sz="1600" dirty="0">
                <a:solidFill>
                  <a:schemeClr val="tx1"/>
                </a:solidFill>
              </a:rPr>
              <a:t>mbunătățirea politicilor în domeniul dezvoltării competitivității IMM-urilor. </a:t>
            </a:r>
            <a:endParaRPr lang="ro-RO" sz="1600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7CB45EDC-90DD-4591-AB58-6669CD5FE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4776"/>
            <a:ext cx="2505075" cy="925604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BF5F19AC-AEB3-41DC-AB2A-B9A9F6E36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0" y="3925201"/>
            <a:ext cx="4070485" cy="2564685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F3151F98-557E-45D3-876D-B5644FFAE4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84" y="3925201"/>
            <a:ext cx="4251026" cy="260188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2400" b="1" dirty="0" err="1">
                <a:solidFill>
                  <a:srgbClr val="0070C0"/>
                </a:solidFill>
              </a:rPr>
              <a:t>Deplas</a:t>
            </a:r>
            <a:r>
              <a:rPr lang="ro-RO" sz="2400" b="1" dirty="0" err="1">
                <a:solidFill>
                  <a:srgbClr val="0070C0"/>
                </a:solidFill>
              </a:rPr>
              <a:t>ări</a:t>
            </a:r>
            <a:r>
              <a:rPr lang="ro-RO" sz="2400" b="1" dirty="0">
                <a:solidFill>
                  <a:srgbClr val="0070C0"/>
                </a:solidFill>
              </a:rPr>
              <a:t> transnaționale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47824"/>
            <a:ext cx="8534400" cy="5105400"/>
          </a:xfrm>
        </p:spPr>
        <p:txBody>
          <a:bodyPr/>
          <a:lstStyle/>
          <a:p>
            <a:pPr>
              <a:buNone/>
            </a:pPr>
            <a:endParaRPr lang="ro-RO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A </a:t>
            </a:r>
            <a:r>
              <a:rPr lang="en-US" sz="1600" b="1" dirty="0"/>
              <a:t>4</a:t>
            </a:r>
            <a:r>
              <a:rPr lang="ro-RO" sz="1600" b="1" dirty="0"/>
              <a:t>-a întâlnire transnațională </a:t>
            </a:r>
            <a:r>
              <a:rPr lang="en-US" sz="1600" dirty="0">
                <a:cs typeface="Calibri" panose="020F0502020204030204" pitchFamily="34" charset="0"/>
              </a:rPr>
              <a:t>–</a:t>
            </a:r>
            <a:r>
              <a:rPr lang="ro-RO" sz="1600" dirty="0"/>
              <a:t> </a:t>
            </a:r>
            <a:r>
              <a:rPr lang="ro-RO" sz="1600" b="1" dirty="0"/>
              <a:t>2</a:t>
            </a:r>
            <a:r>
              <a:rPr lang="en-GB" sz="1600" b="1" dirty="0"/>
              <a:t>4</a:t>
            </a:r>
            <a:r>
              <a:rPr lang="ro-RO" sz="1600" b="1" dirty="0"/>
              <a:t>-2</a:t>
            </a:r>
            <a:r>
              <a:rPr lang="en-GB" sz="1600" b="1" dirty="0"/>
              <a:t>5</a:t>
            </a:r>
            <a:r>
              <a:rPr lang="ro-RO" sz="1600" b="1" dirty="0"/>
              <a:t> </a:t>
            </a:r>
            <a:r>
              <a:rPr lang="en-GB" sz="1600" b="1" dirty="0"/>
              <a:t>o</a:t>
            </a:r>
            <a:r>
              <a:rPr lang="ro-RO" sz="1600" b="1" dirty="0"/>
              <a:t>ctombrie 2018, San Sebastian, SPANIA</a:t>
            </a:r>
            <a:r>
              <a:rPr lang="en-US" sz="16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Scopul întâlnirii</a:t>
            </a:r>
            <a:r>
              <a:rPr lang="ro-RO" sz="1600" dirty="0"/>
              <a:t> este de a se prezenta prima versiune a Planului de Acțiune</a:t>
            </a:r>
            <a:r>
              <a:rPr lang="en-US" sz="1600" dirty="0"/>
              <a:t>,</a:t>
            </a:r>
            <a:r>
              <a:rPr lang="ro-RO" sz="1600" dirty="0"/>
              <a:t> elaborat de fiecare partener </a:t>
            </a:r>
            <a:r>
              <a:rPr lang="en-GB" sz="1600" dirty="0"/>
              <a:t>din</a:t>
            </a:r>
            <a:r>
              <a:rPr lang="ro-RO" sz="1600" dirty="0"/>
              <a:t> proiect</a:t>
            </a:r>
            <a:r>
              <a:rPr lang="en-US" sz="16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600" dirty="0"/>
              <a:t>La fiecare eveniment transnațional, ADR SM, în calitate de partener trebuie să invite 2 </a:t>
            </a:r>
            <a:r>
              <a:rPr lang="ro-RO" sz="1600" dirty="0" err="1"/>
              <a:t>stakeholderi</a:t>
            </a:r>
            <a:r>
              <a:rPr lang="ro-RO" sz="1600" dirty="0"/>
              <a:t> relevanți pentru instrumentul de politică c</a:t>
            </a:r>
            <a:r>
              <a:rPr lang="en-US" sz="1600" dirty="0"/>
              <a:t>e</a:t>
            </a:r>
            <a:r>
              <a:rPr lang="ro-RO" sz="1600" dirty="0"/>
              <a:t> urmează a fi îmbunătățit prin</a:t>
            </a:r>
            <a:r>
              <a:rPr lang="en-US" sz="1600" dirty="0"/>
              <a:t> </a:t>
            </a:r>
            <a:r>
              <a:rPr lang="ro-RO" sz="1600" dirty="0"/>
              <a:t>proiect</a:t>
            </a:r>
            <a:r>
              <a:rPr lang="en-US" sz="16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/>
              <a:t>Stakeholderi</a:t>
            </a:r>
            <a:r>
              <a:rPr lang="en-US" sz="1600" dirty="0"/>
              <a:t> </a:t>
            </a:r>
            <a:r>
              <a:rPr lang="en-US" sz="1600" dirty="0" err="1"/>
              <a:t>relevan</a:t>
            </a:r>
            <a:r>
              <a:rPr lang="ro-RO" sz="1600" dirty="0"/>
              <a:t>ți</a:t>
            </a:r>
            <a:r>
              <a:rPr lang="en-US" sz="1600" dirty="0"/>
              <a:t>: </a:t>
            </a:r>
          </a:p>
          <a:p>
            <a:pPr marL="0" indent="0">
              <a:buNone/>
            </a:pPr>
            <a:r>
              <a:rPr lang="en-US" sz="1600" b="1" dirty="0"/>
              <a:t>	- AM POR;</a:t>
            </a:r>
          </a:p>
          <a:p>
            <a:pPr marL="0" indent="0">
              <a:buNone/>
            </a:pPr>
            <a:r>
              <a:rPr lang="en-US" sz="1600" b="1" dirty="0"/>
              <a:t>	- </a:t>
            </a:r>
            <a:r>
              <a:rPr lang="en-US" sz="1600" b="1" dirty="0" err="1"/>
              <a:t>Ministerul</a:t>
            </a:r>
            <a:r>
              <a:rPr lang="en-US" sz="1600" b="1" dirty="0"/>
              <a:t> </a:t>
            </a:r>
            <a:r>
              <a:rPr lang="en-US" sz="1600" b="1" dirty="0" err="1"/>
              <a:t>pentru</a:t>
            </a:r>
            <a:r>
              <a:rPr lang="en-US" sz="1600" b="1" dirty="0"/>
              <a:t> </a:t>
            </a:r>
            <a:r>
              <a:rPr lang="en-US" sz="1600" b="1" dirty="0" err="1"/>
              <a:t>Mediul</a:t>
            </a:r>
            <a:r>
              <a:rPr lang="en-US" sz="1600" b="1" dirty="0"/>
              <a:t> de </a:t>
            </a:r>
            <a:r>
              <a:rPr lang="en-US" sz="1600" b="1" dirty="0" err="1"/>
              <a:t>Afaceri</a:t>
            </a:r>
            <a:r>
              <a:rPr lang="en-US" sz="1600" b="1" dirty="0"/>
              <a:t> </a:t>
            </a:r>
            <a:r>
              <a:rPr lang="ro-RO" sz="1600" b="1" dirty="0"/>
              <a:t>și </a:t>
            </a:r>
            <a:r>
              <a:rPr lang="ro-RO" sz="1600" b="1" dirty="0" err="1"/>
              <a:t>Antreprenoriat</a:t>
            </a:r>
            <a:r>
              <a:rPr lang="en-US" sz="1600" b="1" dirty="0"/>
              <a:t> (</a:t>
            </a:r>
            <a:r>
              <a:rPr lang="pt-BR" sz="1600" b="1" dirty="0"/>
              <a:t>Direcția Mediu 	</a:t>
            </a:r>
            <a:r>
              <a:rPr lang="ro-RO" sz="1600" b="1" dirty="0"/>
              <a:t>	</a:t>
            </a:r>
            <a:r>
              <a:rPr lang="pt-BR" sz="1600" b="1" dirty="0"/>
              <a:t>de Afaceri și Departamentul de Comerț Exterior, Consiliul de Export și 	Direcția 	Instrumente și Programe de Promovare a Exportului);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	- </a:t>
            </a:r>
            <a:r>
              <a:rPr lang="en-US" sz="1600" b="1" dirty="0" err="1"/>
              <a:t>Cele</a:t>
            </a:r>
            <a:r>
              <a:rPr lang="en-US" sz="1600" b="1" dirty="0"/>
              <a:t> 7 </a:t>
            </a:r>
            <a:r>
              <a:rPr lang="en-US" sz="1600" b="1" dirty="0" err="1"/>
              <a:t>Camere</a:t>
            </a:r>
            <a:r>
              <a:rPr lang="en-US" sz="1600" b="1" dirty="0"/>
              <a:t> de Comer</a:t>
            </a:r>
            <a:r>
              <a:rPr lang="ro-RO" sz="1600" b="1" dirty="0"/>
              <a:t>ț și Industrie din cele 7 județe componente</a:t>
            </a:r>
            <a:r>
              <a:rPr lang="en-US" sz="1600" b="1" dirty="0"/>
              <a:t> 	</a:t>
            </a:r>
            <a:r>
              <a:rPr lang="ro-RO" sz="1600" b="1" dirty="0"/>
              <a:t>ale regiunii Sud Muntenia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- 10 </a:t>
            </a:r>
            <a:r>
              <a:rPr lang="en-US" sz="1600" b="1" dirty="0" err="1"/>
              <a:t>Patronate</a:t>
            </a:r>
            <a:r>
              <a:rPr lang="en-US" sz="1600" b="1" dirty="0"/>
              <a:t> </a:t>
            </a:r>
            <a:r>
              <a:rPr lang="ro-RO" sz="1600" b="1" dirty="0"/>
              <a:t>și Asociații de Afaceri din regiunea Sud Muntenia și din </a:t>
            </a:r>
            <a:r>
              <a:rPr lang="en-US" sz="1600" b="1" dirty="0"/>
              <a:t>	</a:t>
            </a:r>
            <a:r>
              <a:rPr lang="ro-RO" sz="1600" b="1" dirty="0"/>
              <a:t>București</a:t>
            </a:r>
            <a:r>
              <a:rPr lang="en-US" sz="1600" b="1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o-RO" sz="1800" dirty="0"/>
          </a:p>
          <a:p>
            <a:pPr marL="0" indent="0" algn="just">
              <a:buNone/>
            </a:pPr>
            <a:endParaRPr lang="ro-RO" sz="1400" dirty="0">
              <a:solidFill>
                <a:schemeClr val="tx1"/>
              </a:solidFill>
            </a:endParaRPr>
          </a:p>
          <a:p>
            <a:pPr marL="285750" indent="-285750" algn="just">
              <a:buNone/>
            </a:pPr>
            <a:endParaRPr lang="ro-RO" sz="1800" dirty="0">
              <a:solidFill>
                <a:schemeClr val="tx1"/>
              </a:solidFill>
            </a:endParaRPr>
          </a:p>
          <a:p>
            <a:pPr marL="285750" indent="-285750" algn="just">
              <a:buNone/>
            </a:pPr>
            <a:endParaRPr lang="ro-RO" sz="1800" dirty="0"/>
          </a:p>
          <a:p>
            <a:pPr marL="285750" indent="-285750" algn="just">
              <a:buNone/>
            </a:pPr>
            <a:endParaRPr lang="vi-VN" sz="1800" dirty="0">
              <a:solidFill>
                <a:schemeClr val="tx1"/>
              </a:solidFill>
            </a:endParaRPr>
          </a:p>
          <a:p>
            <a:pPr marL="285750" indent="-285750" algn="just">
              <a:buNone/>
            </a:pPr>
            <a:endParaRPr lang="ro-RO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None/>
            </a:pPr>
            <a:endParaRPr lang="en-US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E0EADC43-0AFC-4432-8B80-466486985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4776"/>
            <a:ext cx="2362200" cy="8692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1009650" y="365622"/>
            <a:ext cx="6705600" cy="990600"/>
          </a:xfrm>
        </p:spPr>
        <p:txBody>
          <a:bodyPr/>
          <a:lstStyle/>
          <a:p>
            <a:r>
              <a:rPr lang="ro-RO" sz="2400" b="1" dirty="0">
                <a:solidFill>
                  <a:srgbClr val="0070C0"/>
                </a:solidFill>
              </a:rPr>
              <a:t>                 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2.</a:t>
            </a:r>
            <a:r>
              <a:rPr lang="ro-RO" sz="2400" b="1" dirty="0">
                <a:solidFill>
                  <a:srgbClr val="0070C0"/>
                </a:solidFill>
              </a:rPr>
              <a:t>Proiectul </a:t>
            </a:r>
            <a:r>
              <a:rPr lang="ro-RO" sz="2400" b="1" dirty="0" err="1">
                <a:solidFill>
                  <a:srgbClr val="0070C0"/>
                </a:solidFill>
              </a:rPr>
              <a:t>ClusterFY</a:t>
            </a:r>
            <a:endParaRPr lang="en-US" sz="24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30679" y="1182895"/>
            <a:ext cx="8820149" cy="436800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550" b="0" dirty="0">
                <a:solidFill>
                  <a:schemeClr val="tx1"/>
                </a:solidFill>
                <a:cs typeface="Calibri" panose="020F0502020204030204" pitchFamily="34" charset="0"/>
              </a:rPr>
              <a:t>P</a:t>
            </a:r>
            <a:r>
              <a:rPr lang="ro-RO" sz="1550" b="0" dirty="0" err="1">
                <a:solidFill>
                  <a:schemeClr val="tx1"/>
                </a:solidFill>
                <a:cs typeface="Calibri" panose="020F0502020204030204" pitchFamily="34" charset="0"/>
              </a:rPr>
              <a:t>roiectul</a:t>
            </a:r>
            <a:r>
              <a:rPr lang="ro-RO" sz="1550" b="0" dirty="0">
                <a:solidFill>
                  <a:schemeClr val="tx1"/>
                </a:solidFill>
                <a:cs typeface="Calibri" panose="020F0502020204030204" pitchFamily="34" charset="0"/>
              </a:rPr>
              <a:t> este finanțat </a:t>
            </a:r>
            <a:r>
              <a:rPr lang="ro-RO" sz="1550" dirty="0">
                <a:cs typeface="Calibri" panose="020F0502020204030204" pitchFamily="34" charset="0"/>
              </a:rPr>
              <a:t> prin </a:t>
            </a:r>
            <a:r>
              <a:rPr lang="ro-RO" sz="1550" b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ro-RO" sz="1550" b="1" dirty="0">
                <a:solidFill>
                  <a:schemeClr val="tx1"/>
                </a:solidFill>
                <a:cs typeface="Calibri" panose="020F0502020204030204" pitchFamily="34" charset="0"/>
              </a:rPr>
              <a:t>Programul</a:t>
            </a:r>
            <a:r>
              <a:rPr lang="ro-RO" sz="1550" b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ro-RO" sz="1550" b="1" dirty="0" err="1">
                <a:solidFill>
                  <a:schemeClr val="tx1"/>
                </a:solidFill>
                <a:cs typeface="Calibri" panose="020F0502020204030204" pitchFamily="34" charset="0"/>
              </a:rPr>
              <a:t>Interreg</a:t>
            </a:r>
            <a:r>
              <a:rPr lang="ro-RO" sz="1550" b="1" dirty="0">
                <a:solidFill>
                  <a:schemeClr val="tx1"/>
                </a:solidFill>
                <a:cs typeface="Calibri" panose="020F0502020204030204" pitchFamily="34" charset="0"/>
              </a:rPr>
              <a:t> EUROPE;</a:t>
            </a:r>
            <a:endParaRPr lang="en-US" sz="1550" b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o-RO" sz="1550" b="1" dirty="0">
                <a:solidFill>
                  <a:schemeClr val="tx1"/>
                </a:solidFill>
                <a:cs typeface="Calibri" panose="020F0502020204030204" pitchFamily="34" charset="0"/>
              </a:rPr>
              <a:t>Durata de implementare</a:t>
            </a:r>
            <a:r>
              <a:rPr lang="ro-RO" sz="1550" b="0" dirty="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ro-RO" sz="1550" b="1" dirty="0">
                <a:solidFill>
                  <a:schemeClr val="tx1"/>
                </a:solidFill>
                <a:cs typeface="Calibri" panose="020F0502020204030204" pitchFamily="34" charset="0"/>
              </a:rPr>
              <a:t>1 ianuarie 2017 </a:t>
            </a:r>
            <a:r>
              <a:rPr lang="en-US" sz="1550" dirty="0">
                <a:cs typeface="Calibri" panose="020F0502020204030204" pitchFamily="34" charset="0"/>
              </a:rPr>
              <a:t>–</a:t>
            </a:r>
            <a:r>
              <a:rPr lang="ro-RO" sz="1550" b="1" dirty="0">
                <a:solidFill>
                  <a:schemeClr val="tx1"/>
                </a:solidFill>
                <a:cs typeface="Calibri" panose="020F0502020204030204" pitchFamily="34" charset="0"/>
              </a:rPr>
              <a:t>  31 decembrie 2021;</a:t>
            </a:r>
            <a:endParaRPr lang="en-US" sz="155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550" b="1" dirty="0" err="1">
                <a:cs typeface="Calibri" panose="020F0502020204030204" pitchFamily="34" charset="0"/>
              </a:rPr>
              <a:t>Consor</a:t>
            </a:r>
            <a:r>
              <a:rPr lang="ro-RO" sz="1550" b="1" dirty="0">
                <a:cs typeface="Calibri" panose="020F0502020204030204" pitchFamily="34" charset="0"/>
              </a:rPr>
              <a:t>țiul proiectului</a:t>
            </a:r>
            <a:r>
              <a:rPr lang="en-US" sz="1550" b="1" dirty="0">
                <a:cs typeface="Calibri" panose="020F0502020204030204" pitchFamily="34" charset="0"/>
              </a:rPr>
              <a:t> – 8 </a:t>
            </a:r>
            <a:r>
              <a:rPr lang="en-US" sz="1550" b="1" dirty="0" err="1">
                <a:cs typeface="Calibri" panose="020F0502020204030204" pitchFamily="34" charset="0"/>
              </a:rPr>
              <a:t>parteneri</a:t>
            </a:r>
            <a:r>
              <a:rPr lang="en-US" sz="1550" b="1" dirty="0">
                <a:cs typeface="Calibri" panose="020F0502020204030204" pitchFamily="34" charset="0"/>
              </a:rPr>
              <a:t> din 8 state (</a:t>
            </a:r>
            <a:r>
              <a:rPr lang="en-US" sz="1550" b="1" dirty="0" err="1">
                <a:cs typeface="Calibri" panose="020F0502020204030204" pitchFamily="34" charset="0"/>
              </a:rPr>
              <a:t>Lituania</a:t>
            </a:r>
            <a:r>
              <a:rPr lang="en-US" sz="1550" b="1" dirty="0">
                <a:cs typeface="Calibri" panose="020F0502020204030204" pitchFamily="34" charset="0"/>
              </a:rPr>
              <a:t>, </a:t>
            </a:r>
            <a:r>
              <a:rPr lang="en-US" sz="1550" b="1" dirty="0" err="1">
                <a:cs typeface="Calibri" panose="020F0502020204030204" pitchFamily="34" charset="0"/>
              </a:rPr>
              <a:t>Olanda</a:t>
            </a:r>
            <a:r>
              <a:rPr lang="en-US" sz="1550" b="1" dirty="0">
                <a:cs typeface="Calibri" panose="020F0502020204030204" pitchFamily="34" charset="0"/>
              </a:rPr>
              <a:t>, </a:t>
            </a:r>
            <a:r>
              <a:rPr lang="en-US" sz="1550" b="1" dirty="0" err="1">
                <a:cs typeface="Calibri" panose="020F0502020204030204" pitchFamily="34" charset="0"/>
              </a:rPr>
              <a:t>Suedia</a:t>
            </a:r>
            <a:r>
              <a:rPr lang="en-US" sz="1550" b="1" dirty="0">
                <a:cs typeface="Calibri" panose="020F0502020204030204" pitchFamily="34" charset="0"/>
              </a:rPr>
              <a:t>, Polonia, Rom</a:t>
            </a:r>
            <a:r>
              <a:rPr lang="ro-RO" sz="1550" b="1" dirty="0" err="1">
                <a:cs typeface="Calibri" panose="020F0502020204030204" pitchFamily="34" charset="0"/>
              </a:rPr>
              <a:t>ânia</a:t>
            </a:r>
            <a:r>
              <a:rPr lang="ro-RO" sz="1550" b="1" dirty="0">
                <a:cs typeface="Calibri" panose="020F0502020204030204" pitchFamily="34" charset="0"/>
              </a:rPr>
              <a:t>, Spania, Slovacia și Grecia</a:t>
            </a:r>
            <a:r>
              <a:rPr lang="en-US" sz="1550" b="1" dirty="0">
                <a:cs typeface="Calibri" panose="020F050202020403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en-US" sz="1550" b="1" dirty="0">
                <a:cs typeface="Calibri" panose="020F0502020204030204" pitchFamily="34" charset="0"/>
              </a:rPr>
              <a:t> </a:t>
            </a:r>
            <a:r>
              <a:rPr lang="en-US" sz="1550" dirty="0" err="1">
                <a:cs typeface="Calibri" panose="020F0502020204030204" pitchFamily="34" charset="0"/>
              </a:rPr>
              <a:t>Bugetul</a:t>
            </a:r>
            <a:r>
              <a:rPr lang="en-US" sz="1550" b="1" dirty="0">
                <a:cs typeface="Calibri" panose="020F0502020204030204" pitchFamily="34" charset="0"/>
              </a:rPr>
              <a:t> </a:t>
            </a:r>
            <a:r>
              <a:rPr lang="en-US" sz="1550" dirty="0">
                <a:cs typeface="Calibri" panose="020F0502020204030204" pitchFamily="34" charset="0"/>
              </a:rPr>
              <a:t>total</a:t>
            </a:r>
            <a:r>
              <a:rPr lang="ro-RO" sz="1550" dirty="0">
                <a:cs typeface="Calibri" panose="020F0502020204030204" pitchFamily="34" charset="0"/>
              </a:rPr>
              <a:t> al proiectului este</a:t>
            </a:r>
            <a:r>
              <a:rPr lang="en-US" sz="1550" dirty="0">
                <a:cs typeface="Calibri" panose="020F0502020204030204" pitchFamily="34" charset="0"/>
              </a:rPr>
              <a:t> </a:t>
            </a:r>
            <a:r>
              <a:rPr lang="ro-RO" sz="1550" b="1" dirty="0">
                <a:cs typeface="Calibri" panose="020F0502020204030204" pitchFamily="34" charset="0"/>
              </a:rPr>
              <a:t>1.818.325,00 Euro</a:t>
            </a:r>
            <a:r>
              <a:rPr lang="ro-RO" sz="1550" dirty="0">
                <a:cs typeface="Calibri" panose="020F0502020204030204" pitchFamily="34" charset="0"/>
              </a:rPr>
              <a:t>, din care </a:t>
            </a:r>
            <a:r>
              <a:rPr lang="ro-RO" sz="1550" b="1" dirty="0">
                <a:cs typeface="Calibri" panose="020F0502020204030204" pitchFamily="34" charset="0"/>
              </a:rPr>
              <a:t>174.320,00 Euro</a:t>
            </a:r>
            <a:r>
              <a:rPr lang="en-US" sz="1550" b="1" dirty="0">
                <a:cs typeface="Calibri" panose="020F0502020204030204" pitchFamily="34" charset="0"/>
              </a:rPr>
              <a:t> </a:t>
            </a:r>
            <a:r>
              <a:rPr lang="ro-RO" sz="1550" dirty="0">
                <a:cs typeface="Calibri" panose="020F0502020204030204" pitchFamily="34" charset="0"/>
              </a:rPr>
              <a:t>b</a:t>
            </a:r>
            <a:r>
              <a:rPr lang="en-US" sz="1550" dirty="0" err="1">
                <a:cs typeface="Calibri" panose="020F0502020204030204" pitchFamily="34" charset="0"/>
              </a:rPr>
              <a:t>ugetul</a:t>
            </a:r>
            <a:r>
              <a:rPr lang="en-US" sz="1550" dirty="0">
                <a:cs typeface="Calibri" panose="020F0502020204030204" pitchFamily="34" charset="0"/>
              </a:rPr>
              <a:t> ADRSM</a:t>
            </a:r>
            <a:r>
              <a:rPr lang="ro-RO" sz="1550" dirty="0">
                <a:cs typeface="Calibri" panose="020F050202020403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o-RO" sz="1550" b="1" dirty="0">
                <a:solidFill>
                  <a:schemeClr val="tx1"/>
                </a:solidFill>
                <a:cs typeface="Calibri" panose="020F0502020204030204" pitchFamily="34" charset="0"/>
              </a:rPr>
              <a:t>Obiectivul </a:t>
            </a:r>
            <a:r>
              <a:rPr lang="ro-RO" sz="1550" b="1" dirty="0" err="1">
                <a:solidFill>
                  <a:schemeClr val="tx1"/>
                </a:solidFill>
                <a:cs typeface="Calibri" panose="020F0502020204030204" pitchFamily="34" charset="0"/>
              </a:rPr>
              <a:t>proiectulu</a:t>
            </a:r>
            <a:r>
              <a:rPr lang="en-US" sz="1550" b="1" dirty="0" err="1">
                <a:cs typeface="Calibri" panose="020F0502020204030204" pitchFamily="34" charset="0"/>
              </a:rPr>
              <a:t>i</a:t>
            </a:r>
            <a:r>
              <a:rPr lang="en-US" sz="1550" b="1" dirty="0">
                <a:cs typeface="Calibri" panose="020F0502020204030204" pitchFamily="34" charset="0"/>
              </a:rPr>
              <a:t> – </a:t>
            </a:r>
            <a:r>
              <a:rPr lang="en-US" sz="1550" b="0" dirty="0" err="1">
                <a:solidFill>
                  <a:schemeClr val="tx1"/>
                </a:solidFill>
              </a:rPr>
              <a:t>îmbunătăţirea</a:t>
            </a:r>
            <a:r>
              <a:rPr lang="en-US" sz="1550" dirty="0"/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politicilor</a:t>
            </a:r>
            <a:r>
              <a:rPr lang="ro-RO" sz="1550" dirty="0"/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regionale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sau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naţionale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ce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urmăresc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intensificarea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proceselor</a:t>
            </a:r>
            <a:r>
              <a:rPr lang="en-US" sz="1550" b="0" dirty="0">
                <a:solidFill>
                  <a:schemeClr val="tx1"/>
                </a:solidFill>
              </a:rPr>
              <a:t> de </a:t>
            </a:r>
            <a:r>
              <a:rPr lang="en-US" sz="1550" b="0" dirty="0" err="1">
                <a:solidFill>
                  <a:schemeClr val="tx1"/>
                </a:solidFill>
              </a:rPr>
              <a:t>clusterizare</a:t>
            </a:r>
            <a:r>
              <a:rPr lang="en-US" sz="1550" b="0" dirty="0">
                <a:solidFill>
                  <a:schemeClr val="tx1"/>
                </a:solidFill>
              </a:rPr>
              <a:t>, </a:t>
            </a:r>
            <a:r>
              <a:rPr lang="en-US" sz="1550" b="0" dirty="0" err="1">
                <a:solidFill>
                  <a:schemeClr val="tx1"/>
                </a:solidFill>
              </a:rPr>
              <a:t>în</a:t>
            </a:r>
            <a:r>
              <a:rPr lang="en-US" sz="1550" b="0" dirty="0">
                <a:solidFill>
                  <a:schemeClr val="tx1"/>
                </a:solidFill>
              </a:rPr>
              <a:t> special </a:t>
            </a:r>
            <a:r>
              <a:rPr lang="en-US" sz="1550" b="0" dirty="0" err="1">
                <a:solidFill>
                  <a:schemeClr val="tx1"/>
                </a:solidFill>
              </a:rPr>
              <a:t>în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sectoarele</a:t>
            </a:r>
            <a:r>
              <a:rPr lang="en-US" sz="1550" b="0" dirty="0">
                <a:solidFill>
                  <a:schemeClr val="tx1"/>
                </a:solidFill>
              </a:rPr>
              <a:t> legate de </a:t>
            </a:r>
            <a:r>
              <a:rPr lang="en-US" sz="1550" b="0" dirty="0" err="1">
                <a:solidFill>
                  <a:schemeClr val="tx1"/>
                </a:solidFill>
              </a:rPr>
              <a:t>tehnologiile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generice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esenţiale</a:t>
            </a:r>
            <a:r>
              <a:rPr lang="en-US" sz="1550" b="0" dirty="0">
                <a:solidFill>
                  <a:schemeClr val="tx1"/>
                </a:solidFill>
              </a:rPr>
              <a:t> (KET), precum şi </a:t>
            </a:r>
            <a:r>
              <a:rPr lang="en-US" sz="1550" b="0" dirty="0" err="1">
                <a:solidFill>
                  <a:schemeClr val="tx1"/>
                </a:solidFill>
              </a:rPr>
              <a:t>stimularea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cooperării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interregionale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între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clustere</a:t>
            </a:r>
            <a:r>
              <a:rPr lang="en-US" sz="1550" b="0" dirty="0">
                <a:solidFill>
                  <a:schemeClr val="tx1"/>
                </a:solidFill>
              </a:rPr>
              <a:t> şi </a:t>
            </a:r>
            <a:r>
              <a:rPr lang="en-US" sz="1550" b="0" dirty="0" err="1">
                <a:solidFill>
                  <a:schemeClr val="tx1"/>
                </a:solidFill>
              </a:rPr>
              <a:t>reţelele</a:t>
            </a:r>
            <a:r>
              <a:rPr lang="en-US" sz="1550" b="0" dirty="0">
                <a:solidFill>
                  <a:schemeClr val="tx1"/>
                </a:solidFill>
              </a:rPr>
              <a:t> de </a:t>
            </a:r>
            <a:r>
              <a:rPr lang="en-US" sz="1550" b="0" dirty="0" err="1">
                <a:solidFill>
                  <a:schemeClr val="tx1"/>
                </a:solidFill>
              </a:rPr>
              <a:t>afaceri</a:t>
            </a:r>
            <a:r>
              <a:rPr lang="en-US" sz="1550" b="0" dirty="0">
                <a:solidFill>
                  <a:schemeClr val="tx1"/>
                </a:solidFill>
              </a:rPr>
              <a:t> şi </a:t>
            </a:r>
            <a:r>
              <a:rPr lang="en-US" sz="1550" b="0" dirty="0" err="1">
                <a:solidFill>
                  <a:schemeClr val="tx1"/>
                </a:solidFill>
              </a:rPr>
              <a:t>încurajarea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integrării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acestora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în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lanţurile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valorice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inovative</a:t>
            </a:r>
            <a:r>
              <a:rPr lang="en-US" sz="1550" b="0" dirty="0">
                <a:solidFill>
                  <a:schemeClr val="tx1"/>
                </a:solidFill>
              </a:rPr>
              <a:t> şi o </a:t>
            </a:r>
            <a:r>
              <a:rPr lang="en-US" sz="1550" b="0" dirty="0" err="1">
                <a:solidFill>
                  <a:schemeClr val="tx1"/>
                </a:solidFill>
              </a:rPr>
              <a:t>mai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bună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ocupare</a:t>
            </a:r>
            <a:r>
              <a:rPr lang="en-US" sz="1550" b="0" dirty="0">
                <a:solidFill>
                  <a:schemeClr val="tx1"/>
                </a:solidFill>
              </a:rPr>
              <a:t> a </a:t>
            </a:r>
            <a:r>
              <a:rPr lang="en-US" sz="1550" b="0" dirty="0" err="1">
                <a:solidFill>
                  <a:schemeClr val="tx1"/>
                </a:solidFill>
              </a:rPr>
              <a:t>forţei</a:t>
            </a:r>
            <a:r>
              <a:rPr lang="en-US" sz="1550" b="0" dirty="0">
                <a:solidFill>
                  <a:schemeClr val="tx1"/>
                </a:solidFill>
              </a:rPr>
              <a:t> de </a:t>
            </a:r>
            <a:r>
              <a:rPr lang="en-US" sz="1550" b="0" dirty="0" err="1">
                <a:solidFill>
                  <a:schemeClr val="tx1"/>
                </a:solidFill>
              </a:rPr>
              <a:t>muncă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în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vederea</a:t>
            </a:r>
            <a:r>
              <a:rPr lang="en-US" sz="1550" b="0" dirty="0">
                <a:solidFill>
                  <a:schemeClr val="tx1"/>
                </a:solidFill>
              </a:rPr>
              <a:t> </a:t>
            </a:r>
            <a:r>
              <a:rPr lang="en-US" sz="1550" b="0" dirty="0" err="1">
                <a:solidFill>
                  <a:schemeClr val="tx1"/>
                </a:solidFill>
              </a:rPr>
              <a:t>implementării</a:t>
            </a:r>
            <a:r>
              <a:rPr lang="en-US" sz="1550" b="0" dirty="0">
                <a:solidFill>
                  <a:schemeClr val="tx1"/>
                </a:solidFill>
              </a:rPr>
              <a:t> RIS 3.</a:t>
            </a:r>
            <a:endParaRPr lang="en-US" sz="155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156410C-6F64-41CB-89AC-E58AC3FAD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0"/>
            <a:ext cx="2743200" cy="1005977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F253183D-F7F8-4D5B-B3CE-A6D7218E6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88" y="5307864"/>
            <a:ext cx="2998252" cy="1274474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944C4ED6-8821-46C0-9DF3-4CDE3552B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1" y="5334000"/>
            <a:ext cx="2675148" cy="1225888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350FE96A-1B07-4B06-9E9C-803D4C5F4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4" y="5325726"/>
            <a:ext cx="2918440" cy="1192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457200" y="548777"/>
            <a:ext cx="8229600" cy="914400"/>
          </a:xfrm>
        </p:spPr>
        <p:txBody>
          <a:bodyPr/>
          <a:lstStyle/>
          <a:p>
            <a:r>
              <a:rPr lang="en-US" sz="2400" b="1" dirty="0" err="1">
                <a:solidFill>
                  <a:srgbClr val="0070C0"/>
                </a:solidFill>
              </a:rPr>
              <a:t>Deplas</a:t>
            </a:r>
            <a:r>
              <a:rPr lang="ro-RO" sz="2400" b="1" dirty="0" err="1">
                <a:solidFill>
                  <a:srgbClr val="0070C0"/>
                </a:solidFill>
              </a:rPr>
              <a:t>ări</a:t>
            </a:r>
            <a:r>
              <a:rPr lang="ro-RO" sz="2400" b="1" dirty="0">
                <a:solidFill>
                  <a:srgbClr val="0070C0"/>
                </a:solidFill>
              </a:rPr>
              <a:t> transnaționale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47650" y="990600"/>
            <a:ext cx="8839200" cy="5181600"/>
          </a:xfrm>
        </p:spPr>
        <p:txBody>
          <a:bodyPr/>
          <a:lstStyle/>
          <a:p>
            <a:pPr>
              <a:buNone/>
            </a:pPr>
            <a:endParaRPr lang="ro-RO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A </a:t>
            </a:r>
            <a:r>
              <a:rPr lang="en-US" sz="1600" b="1" dirty="0"/>
              <a:t>5</a:t>
            </a:r>
            <a:r>
              <a:rPr lang="ro-RO" sz="1600" b="1" dirty="0"/>
              <a:t>-a întâlnire transnațională </a:t>
            </a:r>
            <a:r>
              <a:rPr lang="ro-RO" sz="1600" dirty="0"/>
              <a:t>– </a:t>
            </a:r>
            <a:r>
              <a:rPr lang="en-US" sz="1600" b="1" dirty="0"/>
              <a:t>24 </a:t>
            </a:r>
            <a:r>
              <a:rPr lang="ro-RO" sz="1600" dirty="0"/>
              <a:t>– </a:t>
            </a:r>
            <a:r>
              <a:rPr lang="en-US" sz="1600" b="1" dirty="0"/>
              <a:t>26 </a:t>
            </a:r>
            <a:r>
              <a:rPr lang="en-US" sz="1600" b="1" dirty="0" err="1"/>
              <a:t>octombrie</a:t>
            </a:r>
            <a:r>
              <a:rPr lang="en-US" sz="1600" b="1" dirty="0"/>
              <a:t> - </a:t>
            </a:r>
            <a:r>
              <a:rPr lang="it-IT" sz="1600" b="1" dirty="0"/>
              <a:t>Regiunea Castilla - La Mancha, SPANIA</a:t>
            </a:r>
            <a:r>
              <a:rPr lang="en-US" sz="1600" b="1" dirty="0"/>
              <a:t>;</a:t>
            </a: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Scopul întâlnirii</a:t>
            </a:r>
            <a:r>
              <a:rPr lang="ro-RO" sz="1600" dirty="0"/>
              <a:t> este de a prezenta politic</a:t>
            </a:r>
            <a:r>
              <a:rPr lang="en-US" sz="1600" dirty="0" err="1"/>
              <a:t>ile</a:t>
            </a:r>
            <a:r>
              <a:rPr lang="ro-RO" sz="1600" dirty="0"/>
              <a:t> de clustere din</a:t>
            </a:r>
            <a:r>
              <a:rPr lang="en-US" sz="1600" dirty="0"/>
              <a:t> </a:t>
            </a:r>
            <a:r>
              <a:rPr lang="en-US" sz="1600" dirty="0" err="1"/>
              <a:t>Spania</a:t>
            </a:r>
            <a:r>
              <a:rPr lang="en-US" sz="1600" dirty="0"/>
              <a:t>, precum </a:t>
            </a:r>
            <a:r>
              <a:rPr lang="ro-RO" sz="1600" dirty="0"/>
              <a:t>și de a discuta cu privire la stadiul dezvoltării și aplicării de tehnologii generice esențiale în clusterele din regiune</a:t>
            </a:r>
            <a:r>
              <a:rPr lang="en-US" sz="16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600" dirty="0"/>
              <a:t>La fiecare eveniment transnațional, ADR SM, în calitate de partener trebuie să invite 2 </a:t>
            </a:r>
            <a:r>
              <a:rPr lang="ro-RO" sz="1600" dirty="0" err="1"/>
              <a:t>stakeholderi</a:t>
            </a:r>
            <a:r>
              <a:rPr lang="ro-RO" sz="1600" dirty="0"/>
              <a:t> relevanți pentru instrumentul de politică c</a:t>
            </a:r>
            <a:r>
              <a:rPr lang="en-US" sz="1600" dirty="0"/>
              <a:t>e</a:t>
            </a:r>
            <a:r>
              <a:rPr lang="ro-RO" sz="1600" dirty="0"/>
              <a:t> urmează a fi îmbunătățit prin</a:t>
            </a:r>
            <a:r>
              <a:rPr lang="en-US" sz="1600" dirty="0"/>
              <a:t> </a:t>
            </a:r>
            <a:r>
              <a:rPr lang="ro-RO" sz="1600" dirty="0"/>
              <a:t>proiect</a:t>
            </a:r>
            <a:r>
              <a:rPr lang="en-US" sz="16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/>
              <a:t>Stakeholderi</a:t>
            </a:r>
            <a:r>
              <a:rPr lang="en-US" sz="1600" dirty="0"/>
              <a:t> </a:t>
            </a:r>
            <a:r>
              <a:rPr lang="en-US" sz="1600" dirty="0" err="1"/>
              <a:t>relevan</a:t>
            </a:r>
            <a:r>
              <a:rPr lang="ro-RO" sz="1600" dirty="0"/>
              <a:t>ți</a:t>
            </a:r>
            <a:r>
              <a:rPr lang="en-US" sz="1600" dirty="0"/>
              <a:t>: </a:t>
            </a:r>
          </a:p>
          <a:p>
            <a:pPr marL="0" indent="0">
              <a:buNone/>
            </a:pPr>
            <a:r>
              <a:rPr lang="en-US" sz="1600" b="1" dirty="0"/>
              <a:t>	- AM POR;</a:t>
            </a:r>
          </a:p>
          <a:p>
            <a:pPr marL="0" indent="0">
              <a:buNone/>
            </a:pPr>
            <a:r>
              <a:rPr lang="en-US" sz="1600" b="1" dirty="0"/>
              <a:t>	- </a:t>
            </a:r>
            <a:r>
              <a:rPr lang="en-US" sz="1600" b="1" dirty="0" err="1"/>
              <a:t>Ministerul</a:t>
            </a:r>
            <a:r>
              <a:rPr lang="ro-RO" sz="1600" b="1" dirty="0"/>
              <a:t> Economiei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</a:t>
            </a:r>
            <a:r>
              <a:rPr lang="en-US" sz="1600" b="1" dirty="0" err="1"/>
              <a:t>Ministerul</a:t>
            </a:r>
            <a:r>
              <a:rPr lang="en-US" sz="1600" b="1" dirty="0"/>
              <a:t> </a:t>
            </a:r>
            <a:r>
              <a:rPr lang="en-US" sz="1600" b="1" dirty="0" err="1"/>
              <a:t>Cercet</a:t>
            </a:r>
            <a:r>
              <a:rPr lang="ro-RO" sz="1600" b="1" dirty="0" err="1"/>
              <a:t>ării</a:t>
            </a:r>
            <a:r>
              <a:rPr lang="ro-RO" sz="1600" b="1" dirty="0"/>
              <a:t> și Inovării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- 8 </a:t>
            </a:r>
            <a:r>
              <a:rPr lang="en-US" sz="1600" b="1" dirty="0" err="1"/>
              <a:t>Clustere</a:t>
            </a:r>
            <a:r>
              <a:rPr lang="en-US" sz="1600" b="1" dirty="0"/>
              <a:t> din </a:t>
            </a:r>
            <a:r>
              <a:rPr lang="en-US" sz="1600" b="1" dirty="0" err="1"/>
              <a:t>regiunea</a:t>
            </a:r>
            <a:r>
              <a:rPr lang="en-US" sz="1600" b="1" dirty="0"/>
              <a:t> Sud </a:t>
            </a:r>
            <a:r>
              <a:rPr lang="en-US" sz="1600" b="1" dirty="0" err="1"/>
              <a:t>Muntenia</a:t>
            </a:r>
            <a:r>
              <a:rPr lang="en-US" sz="1600" b="1" dirty="0"/>
              <a:t> </a:t>
            </a:r>
            <a:r>
              <a:rPr lang="ro-RO" sz="1600" b="1" dirty="0"/>
              <a:t>și din București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- 5 </a:t>
            </a:r>
            <a:r>
              <a:rPr lang="en-US" sz="1600" b="1" dirty="0" err="1"/>
              <a:t>Consilii</a:t>
            </a:r>
            <a:r>
              <a:rPr lang="en-US" sz="1600" b="1" dirty="0"/>
              <a:t> Jude</a:t>
            </a:r>
            <a:r>
              <a:rPr lang="ro-RO" sz="1600" b="1" dirty="0" err="1"/>
              <a:t>țene</a:t>
            </a:r>
            <a:r>
              <a:rPr lang="ro-RO" sz="1600" b="1" dirty="0"/>
              <a:t> ( Argeș, Dâmbovița, Giurgiu, Ialomița și Prahova)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- 4 </a:t>
            </a:r>
            <a:r>
              <a:rPr lang="en-US" sz="1600" b="1" dirty="0" err="1"/>
              <a:t>Universit</a:t>
            </a:r>
            <a:r>
              <a:rPr lang="ro-RO" sz="1600" b="1" dirty="0" err="1"/>
              <a:t>ăți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- 2 Institute de </a:t>
            </a:r>
            <a:r>
              <a:rPr lang="en-US" sz="1600" b="1" dirty="0" err="1"/>
              <a:t>Cercetare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- 13 </a:t>
            </a:r>
            <a:r>
              <a:rPr lang="en-US" sz="1600" b="1" dirty="0" err="1"/>
              <a:t>Parcuri</a:t>
            </a:r>
            <a:r>
              <a:rPr lang="en-US" sz="1600" b="1" dirty="0"/>
              <a:t> </a:t>
            </a:r>
            <a:r>
              <a:rPr lang="en-US" sz="1600" b="1" dirty="0" err="1"/>
              <a:t>industriale</a:t>
            </a:r>
            <a:r>
              <a:rPr lang="en-US" sz="1600" b="1" dirty="0"/>
              <a:t> </a:t>
            </a:r>
            <a:r>
              <a:rPr lang="ro-RO" sz="1600" b="1" dirty="0"/>
              <a:t>și tehnologice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- 5 ONG-</a:t>
            </a:r>
            <a:r>
              <a:rPr lang="en-US" sz="1600" b="1" dirty="0" err="1"/>
              <a:t>uri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- 16 </a:t>
            </a:r>
            <a:r>
              <a:rPr lang="en-US" sz="1600" b="1" dirty="0" err="1"/>
              <a:t>firme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endParaRPr lang="ro-RO" sz="1800" b="1" dirty="0"/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anose="05000000000000000000" pitchFamily="2" charset="2"/>
              <a:buChar char="Ø"/>
            </a:pPr>
            <a:endParaRPr lang="ro-RO" sz="1800" dirty="0"/>
          </a:p>
          <a:p>
            <a:pPr marL="0" indent="0" algn="just">
              <a:buNone/>
            </a:pPr>
            <a:endParaRPr lang="ro-RO" sz="1400" dirty="0">
              <a:solidFill>
                <a:schemeClr val="tx1"/>
              </a:solidFill>
            </a:endParaRPr>
          </a:p>
          <a:p>
            <a:pPr marL="285750" indent="-285750" algn="just">
              <a:buNone/>
            </a:pPr>
            <a:endParaRPr lang="ro-RO" sz="1800" dirty="0">
              <a:solidFill>
                <a:schemeClr val="tx1"/>
              </a:solidFill>
            </a:endParaRPr>
          </a:p>
          <a:p>
            <a:pPr marL="285750" indent="-285750" algn="just">
              <a:buNone/>
            </a:pPr>
            <a:endParaRPr lang="ro-RO" sz="1800" dirty="0"/>
          </a:p>
          <a:p>
            <a:pPr marL="285750" indent="-285750" algn="just">
              <a:buNone/>
            </a:pPr>
            <a:endParaRPr lang="vi-VN" sz="1800" dirty="0">
              <a:solidFill>
                <a:schemeClr val="tx1"/>
              </a:solidFill>
            </a:endParaRPr>
          </a:p>
          <a:p>
            <a:pPr marL="285750" indent="-285750" algn="just">
              <a:buNone/>
            </a:pPr>
            <a:endParaRPr lang="ro-RO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None/>
            </a:pP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1ADE074-4758-4442-94EF-B20206C70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0"/>
            <a:ext cx="2743200" cy="10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9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482674" y="762001"/>
            <a:ext cx="8229600" cy="914400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3. P</a:t>
            </a:r>
            <a:r>
              <a:rPr lang="ro-RO" sz="2400" b="1" dirty="0" err="1">
                <a:solidFill>
                  <a:srgbClr val="0070C0"/>
                </a:solidFill>
              </a:rPr>
              <a:t>roiectul</a:t>
            </a:r>
            <a:r>
              <a:rPr lang="ro-RO" sz="2400" b="1" dirty="0">
                <a:solidFill>
                  <a:srgbClr val="0070C0"/>
                </a:solidFill>
              </a:rPr>
              <a:t> Social Green </a:t>
            </a:r>
            <a:br>
              <a:rPr lang="ro-RO" sz="2400" b="1" dirty="0">
                <a:solidFill>
                  <a:srgbClr val="0070C0"/>
                </a:solidFill>
              </a:rPr>
            </a:br>
            <a:r>
              <a:rPr lang="ro-RO" sz="2400" b="1" dirty="0">
                <a:solidFill>
                  <a:srgbClr val="0070C0"/>
                </a:solidFill>
              </a:rPr>
              <a:t> </a:t>
            </a:r>
            <a:endParaRPr lang="en-US" sz="24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1295399"/>
            <a:ext cx="8397949" cy="4618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</a:rPr>
              <a:t>Proiect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finan</a:t>
            </a:r>
            <a:r>
              <a:rPr lang="ro-RO" sz="1600" dirty="0" err="1">
                <a:solidFill>
                  <a:schemeClr val="tx1"/>
                </a:solidFill>
              </a:rPr>
              <a:t>ţat</a:t>
            </a:r>
            <a:r>
              <a:rPr lang="ro-RO" sz="1600" dirty="0">
                <a:solidFill>
                  <a:schemeClr val="tx1"/>
                </a:solidFill>
              </a:rPr>
              <a:t> prin Programul </a:t>
            </a:r>
            <a:r>
              <a:rPr lang="ro-RO" sz="1600" b="1" dirty="0" err="1">
                <a:solidFill>
                  <a:schemeClr val="tx1"/>
                </a:solidFill>
              </a:rPr>
              <a:t>Interreg</a:t>
            </a:r>
            <a:r>
              <a:rPr lang="ro-RO" sz="1600" b="1" dirty="0">
                <a:solidFill>
                  <a:schemeClr val="tx1"/>
                </a:solidFill>
              </a:rPr>
              <a:t> EUROPE</a:t>
            </a:r>
            <a:r>
              <a:rPr lang="en-US" sz="1600" b="1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o-RO" sz="1600" b="1" dirty="0">
                <a:solidFill>
                  <a:schemeClr val="tx1"/>
                </a:solidFill>
              </a:rPr>
              <a:t>Durata de implementare:</a:t>
            </a:r>
            <a:r>
              <a:rPr lang="ro-RO" sz="1600" dirty="0">
                <a:solidFill>
                  <a:schemeClr val="tx1"/>
                </a:solidFill>
              </a:rPr>
              <a:t> 1 aprilie 2016 –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o-RO" sz="1600" dirty="0">
                <a:solidFill>
                  <a:schemeClr val="tx1"/>
                </a:solidFill>
              </a:rPr>
              <a:t>31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o-RO" sz="1600" dirty="0">
                <a:solidFill>
                  <a:schemeClr val="tx1"/>
                </a:solidFill>
              </a:rPr>
              <a:t>martie 2021;</a:t>
            </a:r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 err="1"/>
              <a:t>Consor</a:t>
            </a:r>
            <a:r>
              <a:rPr lang="ro-RO" sz="1600" dirty="0"/>
              <a:t>țiul proiectului – 8 parteneri din 6 state</a:t>
            </a:r>
            <a:r>
              <a:rPr lang="en-US" sz="1600" dirty="0"/>
              <a:t> – (</a:t>
            </a:r>
            <a:r>
              <a:rPr lang="ro-RO" sz="1600" dirty="0"/>
              <a:t>Suedia, Portugalia, Spania, Croația, Estonia</a:t>
            </a:r>
            <a:r>
              <a:rPr lang="en-US" sz="1600" dirty="0"/>
              <a:t> </a:t>
            </a:r>
            <a:r>
              <a:rPr lang="ro-RO" sz="1600" dirty="0"/>
              <a:t>și România</a:t>
            </a:r>
            <a:r>
              <a:rPr lang="en-US" sz="1600" dirty="0"/>
              <a:t>)</a:t>
            </a:r>
            <a:r>
              <a:rPr lang="en-GB" sz="1600" dirty="0"/>
              <a:t>;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ro-RO" sz="1600" b="1" dirty="0">
                <a:solidFill>
                  <a:schemeClr val="tx1"/>
                </a:solidFill>
              </a:rPr>
              <a:t>Valoarea totală a proiectului: 1.188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r>
              <a:rPr lang="ro-RO" sz="1600" b="1" dirty="0">
                <a:solidFill>
                  <a:schemeClr val="tx1"/>
                </a:solidFill>
              </a:rPr>
              <a:t>765</a:t>
            </a:r>
            <a:r>
              <a:rPr lang="en-US" sz="1600" b="1" dirty="0">
                <a:solidFill>
                  <a:schemeClr val="tx1"/>
                </a:solidFill>
              </a:rPr>
              <a:t>,00</a:t>
            </a:r>
            <a:r>
              <a:rPr lang="ro-RO" sz="1600" b="1" dirty="0">
                <a:solidFill>
                  <a:schemeClr val="tx1"/>
                </a:solidFill>
              </a:rPr>
              <a:t> Euro</a:t>
            </a:r>
            <a:r>
              <a:rPr lang="ro-RO" sz="1600" dirty="0">
                <a:solidFill>
                  <a:schemeClr val="tx1"/>
                </a:solidFill>
              </a:rPr>
              <a:t>, din care bugetul </a:t>
            </a:r>
            <a:r>
              <a:rPr lang="ro-RO" sz="1600" b="1" dirty="0">
                <a:solidFill>
                  <a:schemeClr val="tx1"/>
                </a:solidFill>
              </a:rPr>
              <a:t>ADR Sud Muntenia 138.248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ro-RO" sz="1600" b="1" dirty="0">
                <a:solidFill>
                  <a:schemeClr val="tx1"/>
                </a:solidFill>
              </a:rPr>
              <a:t>Euro;</a:t>
            </a:r>
            <a:r>
              <a:rPr lang="ro-RO" sz="16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</a:t>
            </a:r>
            <a:endParaRPr lang="ro-RO" sz="1600" dirty="0"/>
          </a:p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chemeClr val="tx1"/>
                </a:solidFill>
              </a:rPr>
              <a:t>Obiectivul</a:t>
            </a:r>
            <a:r>
              <a:rPr lang="en-US" sz="1600" b="1" dirty="0">
                <a:solidFill>
                  <a:schemeClr val="tx1"/>
                </a:solidFill>
              </a:rPr>
              <a:t> general</a:t>
            </a:r>
            <a:r>
              <a:rPr lang="ro-RO" sz="1600" b="1" dirty="0">
                <a:solidFill>
                  <a:schemeClr val="tx1"/>
                </a:solidFill>
              </a:rPr>
              <a:t> </a:t>
            </a:r>
            <a:r>
              <a:rPr lang="ro-RO" sz="1600" dirty="0">
                <a:solidFill>
                  <a:schemeClr val="tx1"/>
                </a:solidFill>
              </a:rPr>
              <a:t>-</a:t>
            </a:r>
            <a:r>
              <a:rPr lang="ro-RO" sz="1600" b="1" dirty="0">
                <a:solidFill>
                  <a:schemeClr val="tx1"/>
                </a:solidFill>
              </a:rPr>
              <a:t> </a:t>
            </a:r>
            <a:r>
              <a:rPr lang="ro-RO" sz="1600" dirty="0"/>
              <a:t>î</a:t>
            </a:r>
            <a:r>
              <a:rPr lang="vi-VN" sz="1600" dirty="0">
                <a:solidFill>
                  <a:schemeClr val="tx1"/>
                </a:solidFill>
              </a:rPr>
              <a:t>mbunătăți</a:t>
            </a:r>
            <a:r>
              <a:rPr lang="ro-RO" sz="1600" dirty="0">
                <a:solidFill>
                  <a:schemeClr val="tx1"/>
                </a:solidFill>
              </a:rPr>
              <a:t>rea</a:t>
            </a:r>
            <a:r>
              <a:rPr lang="vi-VN" sz="1600" dirty="0">
                <a:solidFill>
                  <a:schemeClr val="tx1"/>
                </a:solidFill>
              </a:rPr>
              <a:t> politicil</a:t>
            </a:r>
            <a:r>
              <a:rPr lang="ro-RO" sz="1600" dirty="0">
                <a:solidFill>
                  <a:schemeClr val="tx1"/>
                </a:solidFill>
              </a:rPr>
              <a:t>or</a:t>
            </a:r>
            <a:r>
              <a:rPr lang="vi-VN" sz="1600" dirty="0">
                <a:solidFill>
                  <a:schemeClr val="tx1"/>
                </a:solidFill>
              </a:rPr>
              <a:t> de dezvoltare regională</a:t>
            </a:r>
            <a:r>
              <a:rPr lang="ro-RO" sz="1600" dirty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referitoare la promovarea locuințelor sociale ecologice, prin creșterea eficienței energetice și utilizarea energiilor regenerabile</a:t>
            </a:r>
            <a:r>
              <a:rPr lang="ro-RO" sz="1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u="sng" dirty="0"/>
              <a:t>ADR S</a:t>
            </a:r>
            <a:r>
              <a:rPr lang="ro-RO" sz="1600" u="sng" dirty="0"/>
              <a:t>ud </a:t>
            </a:r>
            <a:r>
              <a:rPr lang="en-US" sz="1600" u="sng" dirty="0"/>
              <a:t>M</a:t>
            </a:r>
            <a:r>
              <a:rPr lang="ro-RO" sz="1600" u="sng" dirty="0" err="1"/>
              <a:t>untenia</a:t>
            </a:r>
            <a:r>
              <a:rPr lang="ro-RO" sz="1600" u="sng" dirty="0"/>
              <a:t> </a:t>
            </a:r>
            <a:r>
              <a:rPr lang="en-US" sz="1600" u="sng" dirty="0"/>
              <a:t>– </a:t>
            </a:r>
            <a:r>
              <a:rPr lang="en-US" sz="1600" u="sng" dirty="0" err="1"/>
              <a:t>partener</a:t>
            </a:r>
            <a:r>
              <a:rPr lang="en-US" sz="1600" u="sng" dirty="0"/>
              <a:t> </a:t>
            </a:r>
            <a:r>
              <a:rPr lang="ro-RO" sz="1600" u="sng" dirty="0"/>
              <a:t>în cadrul proiectului începând cu 6 aprilie 2017</a:t>
            </a:r>
            <a:r>
              <a:rPr lang="en-GB" sz="1600" u="sng" dirty="0"/>
              <a:t>.</a:t>
            </a:r>
            <a:endParaRPr lang="ro-RO" sz="1600" dirty="0"/>
          </a:p>
          <a:p>
            <a:pPr algn="just"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6AAA6E6-F93C-4117-9632-B39B194B1E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/>
          <a:stretch/>
        </p:blipFill>
        <p:spPr>
          <a:xfrm>
            <a:off x="6680348" y="118195"/>
            <a:ext cx="2209800" cy="826293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E265F0FB-DCB3-4439-8A26-7D5637DFE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4" y="5029200"/>
            <a:ext cx="2489126" cy="1490787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BF867C41-DCCB-439F-B9B1-C3A4ACC2F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74" y="5033356"/>
            <a:ext cx="3022528" cy="1490787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CDDC2A7C-83CA-43CC-ADAB-41B81BD6D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015384"/>
            <a:ext cx="2590800" cy="15046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457200" y="548777"/>
            <a:ext cx="8229600" cy="914400"/>
          </a:xfrm>
        </p:spPr>
        <p:txBody>
          <a:bodyPr/>
          <a:lstStyle/>
          <a:p>
            <a:r>
              <a:rPr lang="en-US" sz="2400" b="1" dirty="0" err="1">
                <a:solidFill>
                  <a:srgbClr val="0070C0"/>
                </a:solidFill>
              </a:rPr>
              <a:t>Deplas</a:t>
            </a:r>
            <a:r>
              <a:rPr lang="ro-RO" sz="2400" b="1" dirty="0" err="1">
                <a:solidFill>
                  <a:srgbClr val="0070C0"/>
                </a:solidFill>
              </a:rPr>
              <a:t>ări</a:t>
            </a:r>
            <a:r>
              <a:rPr lang="ro-RO" sz="2400" b="1" dirty="0">
                <a:solidFill>
                  <a:srgbClr val="0070C0"/>
                </a:solidFill>
              </a:rPr>
              <a:t> transnaționale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1448523"/>
            <a:ext cx="8839200" cy="5181600"/>
          </a:xfrm>
        </p:spPr>
        <p:txBody>
          <a:bodyPr/>
          <a:lstStyle/>
          <a:p>
            <a:pPr>
              <a:buNone/>
            </a:pPr>
            <a:endParaRPr lang="ro-RO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A </a:t>
            </a:r>
            <a:r>
              <a:rPr lang="en-US" sz="1600" b="1" dirty="0"/>
              <a:t>6</a:t>
            </a:r>
            <a:r>
              <a:rPr lang="ro-RO" sz="1600" b="1" dirty="0"/>
              <a:t>-a întâlnire transnațională </a:t>
            </a:r>
            <a:r>
              <a:rPr lang="ro-RO" sz="1600" dirty="0"/>
              <a:t>–</a:t>
            </a:r>
            <a:r>
              <a:rPr lang="ro-RO" sz="1600" b="1" dirty="0"/>
              <a:t> </a:t>
            </a:r>
            <a:r>
              <a:rPr lang="en-US" sz="1600" b="1" dirty="0" err="1"/>
              <a:t>Ianuarie</a:t>
            </a:r>
            <a:r>
              <a:rPr lang="en-US" sz="1600" b="1" dirty="0"/>
              <a:t> 2019 – Porto – PORTUGALIA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Scopul întâlnirii</a:t>
            </a:r>
            <a:r>
              <a:rPr lang="ro-RO" sz="1600" dirty="0"/>
              <a:t> este de a prezenta politic</a:t>
            </a:r>
            <a:r>
              <a:rPr lang="en-US" sz="1600" dirty="0" err="1"/>
              <a:t>ile</a:t>
            </a:r>
            <a:r>
              <a:rPr lang="ro-RO" sz="1600" dirty="0"/>
              <a:t> privind eficiența energetică în clădirile rezidențiale din </a:t>
            </a:r>
            <a:r>
              <a:rPr lang="en-US" sz="1600" dirty="0" err="1"/>
              <a:t>Portugalia</a:t>
            </a:r>
            <a:r>
              <a:rPr lang="ro-RO" sz="1600" dirty="0"/>
              <a:t>, precum și de a prezenta versiune</a:t>
            </a:r>
            <a:r>
              <a:rPr lang="en-US" sz="1600" dirty="0"/>
              <a:t>a</a:t>
            </a:r>
            <a:r>
              <a:rPr lang="ro-RO" sz="1600" dirty="0"/>
              <a:t> </a:t>
            </a:r>
            <a:r>
              <a:rPr lang="en-US" sz="1600" dirty="0"/>
              <a:t>final</a:t>
            </a:r>
            <a:r>
              <a:rPr lang="ro-RO" sz="1600" dirty="0"/>
              <a:t>ă a Planului de Acțiune</a:t>
            </a:r>
            <a:r>
              <a:rPr lang="en-US" sz="1600" dirty="0"/>
              <a:t>,</a:t>
            </a:r>
            <a:r>
              <a:rPr lang="ro-RO" sz="1600" dirty="0"/>
              <a:t> elaborat de fiecare partener </a:t>
            </a:r>
            <a:r>
              <a:rPr lang="en-GB" sz="1600" dirty="0"/>
              <a:t>din</a:t>
            </a:r>
            <a:r>
              <a:rPr lang="ro-RO" sz="1600" dirty="0"/>
              <a:t> proiect</a:t>
            </a:r>
            <a:r>
              <a:rPr lang="en-US" sz="1600" dirty="0"/>
              <a:t>;</a:t>
            </a:r>
            <a:endParaRPr lang="ro-RO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dirty="0"/>
              <a:t>La fiecare eveniment transnațional, ADR SM, în calitate de partener trebuie să invite 2 </a:t>
            </a:r>
            <a:r>
              <a:rPr lang="ro-RO" sz="1600" dirty="0" err="1"/>
              <a:t>stakeholderi</a:t>
            </a:r>
            <a:r>
              <a:rPr lang="ro-RO" sz="1600" dirty="0"/>
              <a:t> relevanți pentru instrumentul de politică c</a:t>
            </a:r>
            <a:r>
              <a:rPr lang="en-US" sz="1600" dirty="0"/>
              <a:t>e</a:t>
            </a:r>
            <a:r>
              <a:rPr lang="ro-RO" sz="1600" dirty="0"/>
              <a:t> urmează a fi îmbunătățit prin</a:t>
            </a:r>
            <a:r>
              <a:rPr lang="en-US" sz="1600" dirty="0"/>
              <a:t> </a:t>
            </a:r>
            <a:r>
              <a:rPr lang="ro-RO" sz="1600" dirty="0"/>
              <a:t>proiect</a:t>
            </a:r>
            <a:r>
              <a:rPr lang="en-US" sz="16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/>
              <a:t>Stakeholderi</a:t>
            </a:r>
            <a:r>
              <a:rPr lang="en-US" sz="1600" dirty="0"/>
              <a:t> </a:t>
            </a:r>
            <a:r>
              <a:rPr lang="en-US" sz="1600" dirty="0" err="1"/>
              <a:t>relevan</a:t>
            </a:r>
            <a:r>
              <a:rPr lang="ro-RO" sz="1600" dirty="0"/>
              <a:t>ți</a:t>
            </a:r>
            <a:r>
              <a:rPr lang="en-US" sz="1600" dirty="0"/>
              <a:t>: </a:t>
            </a:r>
          </a:p>
          <a:p>
            <a:pPr marL="0" indent="0">
              <a:buNone/>
            </a:pPr>
            <a:r>
              <a:rPr lang="en-US" sz="1600" b="1" dirty="0"/>
              <a:t>	- AM POR;</a:t>
            </a:r>
          </a:p>
          <a:p>
            <a:pPr marL="0" indent="0">
              <a:buNone/>
            </a:pPr>
            <a:r>
              <a:rPr lang="en-US" sz="1600" b="1" dirty="0"/>
              <a:t>	- </a:t>
            </a:r>
            <a:r>
              <a:rPr lang="en-US" sz="1600" b="1" dirty="0" err="1"/>
              <a:t>Cele</a:t>
            </a:r>
            <a:r>
              <a:rPr lang="en-US" sz="1600" b="1" dirty="0"/>
              <a:t> 7 </a:t>
            </a:r>
            <a:r>
              <a:rPr lang="en-US" sz="1600" b="1" dirty="0" err="1"/>
              <a:t>consilii</a:t>
            </a:r>
            <a:r>
              <a:rPr lang="en-US" sz="1600" b="1" dirty="0"/>
              <a:t> </a:t>
            </a:r>
            <a:r>
              <a:rPr lang="en-US" sz="1600" b="1" dirty="0" err="1"/>
              <a:t>jude</a:t>
            </a:r>
            <a:r>
              <a:rPr lang="ro-RO" sz="1600" b="1" dirty="0" err="1"/>
              <a:t>țene</a:t>
            </a:r>
            <a:r>
              <a:rPr lang="ro-RO" sz="1600" b="1" dirty="0"/>
              <a:t> din cele 7 județe componente ale regiunii Sud </a:t>
            </a:r>
            <a:r>
              <a:rPr lang="en-US" sz="1600" b="1" dirty="0"/>
              <a:t>	</a:t>
            </a:r>
            <a:r>
              <a:rPr lang="ro-RO" sz="1600" b="1" dirty="0"/>
              <a:t>Muntenia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</a:t>
            </a:r>
            <a:r>
              <a:rPr lang="en-US" sz="1600" b="1" dirty="0" err="1"/>
              <a:t>Cele</a:t>
            </a:r>
            <a:r>
              <a:rPr lang="en-US" sz="1600" b="1" dirty="0"/>
              <a:t> 7 </a:t>
            </a:r>
            <a:r>
              <a:rPr lang="en-US" sz="1600" b="1" dirty="0" err="1"/>
              <a:t>municipii</a:t>
            </a:r>
            <a:r>
              <a:rPr lang="en-US" sz="1600" b="1" dirty="0"/>
              <a:t> re</a:t>
            </a:r>
            <a:r>
              <a:rPr lang="ro-RO" sz="1600" b="1" dirty="0"/>
              <a:t>ședință de județ din cele 7 județe componente ale 	regiunii</a:t>
            </a:r>
            <a:r>
              <a:rPr lang="en-US" sz="1600" b="1" dirty="0"/>
              <a:t> </a:t>
            </a:r>
            <a:r>
              <a:rPr lang="ro-RO" sz="1600" b="1" dirty="0"/>
              <a:t>Sud Muntenia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</a:t>
            </a:r>
            <a:r>
              <a:rPr lang="en-US" sz="1600" b="1" dirty="0" err="1"/>
              <a:t>Cele</a:t>
            </a:r>
            <a:r>
              <a:rPr lang="en-US" sz="1600" b="1" dirty="0"/>
              <a:t> 9 </a:t>
            </a:r>
            <a:r>
              <a:rPr lang="en-US" sz="1600" b="1" dirty="0" err="1"/>
              <a:t>municipii</a:t>
            </a:r>
            <a:r>
              <a:rPr lang="en-US" sz="1600" b="1" dirty="0"/>
              <a:t> din </a:t>
            </a:r>
            <a:r>
              <a:rPr lang="en-US" sz="1600" b="1" dirty="0" err="1"/>
              <a:t>regiunea</a:t>
            </a:r>
            <a:r>
              <a:rPr lang="en-US" sz="1600" b="1" dirty="0"/>
              <a:t> Sud </a:t>
            </a:r>
            <a:r>
              <a:rPr lang="en-US" sz="1600" b="1" dirty="0" err="1"/>
              <a:t>Muntenia</a:t>
            </a:r>
            <a:r>
              <a:rPr lang="en-US" sz="1600" b="1" dirty="0"/>
              <a:t>;</a:t>
            </a:r>
          </a:p>
          <a:p>
            <a:pPr marL="0" indent="0">
              <a:buNone/>
            </a:pPr>
            <a:r>
              <a:rPr lang="en-US" sz="1600" b="1" dirty="0"/>
              <a:t>	- </a:t>
            </a:r>
            <a:r>
              <a:rPr lang="en-US" sz="1600" b="1" dirty="0" err="1"/>
              <a:t>Cele</a:t>
            </a:r>
            <a:r>
              <a:rPr lang="en-US" sz="1600" b="1" dirty="0"/>
              <a:t> 32 de </a:t>
            </a:r>
            <a:r>
              <a:rPr lang="en-US" sz="1600" b="1" dirty="0" err="1"/>
              <a:t>ora</a:t>
            </a:r>
            <a:r>
              <a:rPr lang="ro-RO" sz="1600" b="1" dirty="0" err="1"/>
              <a:t>șe</a:t>
            </a:r>
            <a:r>
              <a:rPr lang="ro-RO" sz="1600" b="1" dirty="0"/>
              <a:t> din regiune.</a:t>
            </a: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285750" indent="-285750" algn="just">
              <a:buNone/>
            </a:pPr>
            <a:endParaRPr lang="vi-VN" sz="1800" dirty="0">
              <a:solidFill>
                <a:schemeClr val="tx1"/>
              </a:solidFill>
            </a:endParaRPr>
          </a:p>
          <a:p>
            <a:pPr marL="285750" indent="-285750" algn="just">
              <a:buNone/>
            </a:pPr>
            <a:endParaRPr lang="ro-RO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None/>
            </a:pP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C2C78D7-B37F-4FEC-B779-28C6B908C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/>
          <a:stretch/>
        </p:blipFill>
        <p:spPr>
          <a:xfrm>
            <a:off x="6686550" y="135630"/>
            <a:ext cx="2209800" cy="8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6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685800" y="832203"/>
            <a:ext cx="7543800" cy="457200"/>
          </a:xfrm>
        </p:spPr>
        <p:txBody>
          <a:bodyPr/>
          <a:lstStyle/>
          <a:p>
            <a:br>
              <a:rPr lang="en-US" sz="2400" b="1" dirty="0">
                <a:solidFill>
                  <a:srgbClr val="0070C0"/>
                </a:solidFill>
              </a:rPr>
            </a:b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4.</a:t>
            </a:r>
            <a:r>
              <a:rPr lang="ro-RO" sz="2400" b="1" dirty="0">
                <a:solidFill>
                  <a:srgbClr val="0070C0"/>
                </a:solidFill>
              </a:rPr>
              <a:t>Proiectul SENSES </a:t>
            </a:r>
            <a:br>
              <a:rPr lang="ro-RO" sz="2400" b="1" dirty="0">
                <a:solidFill>
                  <a:srgbClr val="0070C0"/>
                </a:solidFill>
              </a:rPr>
            </a:b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46539" y="1400908"/>
            <a:ext cx="8915398" cy="4983163"/>
          </a:xfrm>
        </p:spPr>
        <p:txBody>
          <a:bodyPr/>
          <a:lstStyle/>
          <a:p>
            <a:pPr algn="just">
              <a:buNone/>
            </a:pPr>
            <a:endParaRPr lang="ro-RO" sz="1800" b="1" dirty="0"/>
          </a:p>
          <a:p>
            <a:r>
              <a:rPr lang="vi-VN" sz="1600" b="1" dirty="0"/>
              <a:t>Programul de finanțare </a:t>
            </a:r>
            <a:r>
              <a:rPr lang="ro-RO" sz="1600" dirty="0"/>
              <a:t>– </a:t>
            </a:r>
            <a:r>
              <a:rPr lang="vi-VN" sz="1600" dirty="0"/>
              <a:t>Programul Transnațional Dunărea, Axa prioritară 1: Inovare și responsabilitate socială în Regiunea Dunării</a:t>
            </a:r>
            <a:r>
              <a:rPr lang="en-GB" sz="1600" dirty="0"/>
              <a:t>;</a:t>
            </a:r>
            <a:endParaRPr lang="ro-RO" sz="1600" dirty="0"/>
          </a:p>
          <a:p>
            <a:r>
              <a:rPr lang="en-US" sz="1600" b="1" dirty="0" err="1"/>
              <a:t>Durata</a:t>
            </a:r>
            <a:r>
              <a:rPr lang="en-US" sz="1600" b="1" dirty="0"/>
              <a:t> de </a:t>
            </a:r>
            <a:r>
              <a:rPr lang="ro-RO" sz="1600" b="1" dirty="0"/>
              <a:t>implementare </a:t>
            </a:r>
            <a:r>
              <a:rPr lang="ro-RO" sz="1600" dirty="0"/>
              <a:t>: </a:t>
            </a:r>
            <a:r>
              <a:rPr lang="ro-RO" sz="1600" b="1" dirty="0"/>
              <a:t>30 luni </a:t>
            </a:r>
            <a:r>
              <a:rPr lang="ro-RO" sz="1600" dirty="0"/>
              <a:t>- </a:t>
            </a:r>
            <a:r>
              <a:rPr lang="vi-VN" sz="1600" dirty="0"/>
              <a:t>01.01.2017 – 30.06.2019</a:t>
            </a:r>
            <a:r>
              <a:rPr lang="ro-RO" sz="1600" dirty="0"/>
              <a:t>;</a:t>
            </a:r>
            <a:endParaRPr lang="en-US" sz="1600" dirty="0"/>
          </a:p>
          <a:p>
            <a:r>
              <a:rPr lang="en-US" sz="1600" b="1" dirty="0" err="1"/>
              <a:t>Consor</a:t>
            </a:r>
            <a:r>
              <a:rPr lang="ro-RO" sz="1600" b="1" dirty="0"/>
              <a:t>țiul proiectului</a:t>
            </a:r>
            <a:r>
              <a:rPr lang="en-US" sz="1600" b="1" dirty="0"/>
              <a:t> </a:t>
            </a:r>
            <a:r>
              <a:rPr lang="ro-RO" sz="1600" b="1" dirty="0"/>
              <a:t>- </a:t>
            </a:r>
            <a:r>
              <a:rPr lang="vi-VN" sz="1600" b="1" dirty="0"/>
              <a:t>17 parteneri din 10 </a:t>
            </a:r>
            <a:r>
              <a:rPr lang="ro-RO" sz="1600" b="1" dirty="0"/>
              <a:t>state </a:t>
            </a:r>
            <a:r>
              <a:rPr lang="ro-RO" sz="1600" dirty="0"/>
              <a:t>(</a:t>
            </a:r>
            <a:r>
              <a:rPr lang="vi-VN" sz="1600" dirty="0"/>
              <a:t>Cehia, Slovenia,</a:t>
            </a:r>
            <a:r>
              <a:rPr lang="ro-RO" sz="1600" dirty="0"/>
              <a:t> </a:t>
            </a:r>
            <a:r>
              <a:rPr lang="vi-VN" sz="1600" dirty="0"/>
              <a:t>Ungaria, Slovacia, Austria, Croația, Serbia, Belgia</a:t>
            </a:r>
            <a:r>
              <a:rPr lang="ro-RO" sz="1600" dirty="0"/>
              <a:t>,</a:t>
            </a:r>
            <a:r>
              <a:rPr lang="vi-VN" sz="1600" dirty="0"/>
              <a:t> Moldova și România</a:t>
            </a:r>
            <a:r>
              <a:rPr lang="ro-RO" sz="1600" dirty="0"/>
              <a:t>)</a:t>
            </a:r>
            <a:r>
              <a:rPr lang="en-US" sz="1600" dirty="0"/>
              <a:t>;</a:t>
            </a:r>
            <a:endParaRPr lang="ro-RO" sz="1600" dirty="0"/>
          </a:p>
          <a:p>
            <a:r>
              <a:rPr lang="ro-RO" sz="1600" b="1" dirty="0"/>
              <a:t>Buget total proiect</a:t>
            </a:r>
            <a:r>
              <a:rPr lang="ro-RO" sz="1600" dirty="0"/>
              <a:t> - 1.530.777,50 euro din care </a:t>
            </a:r>
            <a:r>
              <a:rPr lang="ro-RO" sz="1600" b="1" dirty="0"/>
              <a:t>buget ADRSM </a:t>
            </a:r>
            <a:r>
              <a:rPr lang="ro-RO" sz="1600" dirty="0"/>
              <a:t>- 132.097,62 euro;</a:t>
            </a:r>
          </a:p>
          <a:p>
            <a:r>
              <a:rPr lang="en-US" sz="1600" b="1" dirty="0" err="1">
                <a:cs typeface="Arial" pitchFamily="34" charset="0"/>
              </a:rPr>
              <a:t>Obiectivul</a:t>
            </a:r>
            <a:r>
              <a:rPr lang="en-US" sz="1600" b="1" dirty="0">
                <a:cs typeface="Arial" pitchFamily="34" charset="0"/>
              </a:rPr>
              <a:t> </a:t>
            </a:r>
            <a:r>
              <a:rPr lang="en-US" sz="1600" b="1" dirty="0" err="1">
                <a:cs typeface="Arial" pitchFamily="34" charset="0"/>
              </a:rPr>
              <a:t>proiectului</a:t>
            </a:r>
            <a:r>
              <a:rPr lang="en-US" sz="1600" b="1" dirty="0">
                <a:cs typeface="Arial" pitchFamily="34" charset="0"/>
              </a:rPr>
              <a:t> - c</a:t>
            </a:r>
            <a:r>
              <a:rPr lang="vi-VN" sz="1600" b="1" dirty="0">
                <a:cs typeface="Arial" pitchFamily="34" charset="0"/>
              </a:rPr>
              <a:t>rearea unei rețele transnaționale</a:t>
            </a:r>
            <a:r>
              <a:rPr lang="vi-VN" sz="1600" dirty="0">
                <a:cs typeface="Arial" pitchFamily="34" charset="0"/>
              </a:rPr>
              <a:t> de 600-800 de membri din regiunea Dunării, </a:t>
            </a:r>
            <a:r>
              <a:rPr lang="ro-RO" sz="1600" dirty="0">
                <a:cs typeface="Arial" pitchFamily="34" charset="0"/>
              </a:rPr>
              <a:t>din care vor face parte: </a:t>
            </a:r>
            <a:r>
              <a:rPr lang="vi-VN" sz="1600" dirty="0">
                <a:cs typeface="Arial" pitchFamily="34" charset="0"/>
              </a:rPr>
              <a:t>întreprinderi sociale; întreprinderi responsabile social; investitori </a:t>
            </a:r>
            <a:r>
              <a:rPr lang="ro-RO" sz="1600" dirty="0">
                <a:cs typeface="Arial" pitchFamily="34" charset="0"/>
              </a:rPr>
              <a:t>în domeniul social</a:t>
            </a:r>
            <a:r>
              <a:rPr lang="vi-VN" sz="1600" dirty="0">
                <a:cs typeface="Arial" pitchFamily="34" charset="0"/>
              </a:rPr>
              <a:t>; factori de decizie; mediul academic;</a:t>
            </a:r>
            <a:r>
              <a:rPr lang="ro-RO" sz="1600" dirty="0">
                <a:cs typeface="Arial" pitchFamily="34" charset="0"/>
              </a:rPr>
              <a:t> </a:t>
            </a:r>
            <a:r>
              <a:rPr lang="vi-VN" sz="1600" dirty="0">
                <a:cs typeface="Arial" pitchFamily="34" charset="0"/>
              </a:rPr>
              <a:t>ONG-uri. </a:t>
            </a:r>
            <a:endParaRPr lang="ro-RO" sz="1600" dirty="0">
              <a:cs typeface="Arial" pitchFamily="34" charset="0"/>
            </a:endParaRPr>
          </a:p>
          <a:p>
            <a:pPr indent="-257175" algn="just">
              <a:buFont typeface="Wingdings" panose="05000000000000000000" pitchFamily="2" charset="2"/>
              <a:buChar char="§"/>
            </a:pPr>
            <a:endParaRPr lang="ro-RO" sz="1800" dirty="0">
              <a:latin typeface="Montserrat"/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8CBFF1DE-5A5E-4761-BA09-A088B318C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18" y="9525"/>
            <a:ext cx="2591931" cy="904875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3E634DFC-0318-45C2-8D6D-68B13A78F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365850"/>
            <a:ext cx="2476871" cy="2123124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7C461A76-6C0E-4180-8F89-79C7688D7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" y="4374748"/>
            <a:ext cx="3416372" cy="2123124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DE510C86-4DE4-48C8-A850-715C7AA60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365850"/>
            <a:ext cx="2828032" cy="21231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idx="4294967295"/>
          </p:nvPr>
        </p:nvSpPr>
        <p:spPr>
          <a:xfrm>
            <a:off x="533400" y="682306"/>
            <a:ext cx="8229600" cy="914400"/>
          </a:xfrm>
        </p:spPr>
        <p:txBody>
          <a:bodyPr/>
          <a:lstStyle/>
          <a:p>
            <a:r>
              <a:rPr lang="en-US" sz="2400" b="1" dirty="0" err="1">
                <a:solidFill>
                  <a:srgbClr val="0070C0"/>
                </a:solidFill>
              </a:rPr>
              <a:t>Deplas</a:t>
            </a:r>
            <a:r>
              <a:rPr lang="ro-RO" sz="2400" b="1" dirty="0" err="1">
                <a:solidFill>
                  <a:srgbClr val="0070C0"/>
                </a:solidFill>
              </a:rPr>
              <a:t>ări</a:t>
            </a:r>
            <a:r>
              <a:rPr lang="ro-RO" sz="2400" b="1" dirty="0">
                <a:solidFill>
                  <a:srgbClr val="0070C0"/>
                </a:solidFill>
              </a:rPr>
              <a:t> transnaționale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101906"/>
          </a:xfrm>
        </p:spPr>
        <p:txBody>
          <a:bodyPr/>
          <a:lstStyle/>
          <a:p>
            <a:pPr>
              <a:buNone/>
            </a:pPr>
            <a:endParaRPr lang="ro-RO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Școala de vară pe tema Inovării Sociale </a:t>
            </a:r>
            <a:r>
              <a:rPr lang="en-US" sz="1600" b="1" dirty="0"/>
              <a:t>–</a:t>
            </a:r>
            <a:r>
              <a:rPr lang="ro-RO" sz="1600" b="1" dirty="0"/>
              <a:t> 24</a:t>
            </a:r>
            <a:r>
              <a:rPr lang="en-US" sz="1600" b="1" dirty="0"/>
              <a:t> – </a:t>
            </a:r>
            <a:r>
              <a:rPr lang="ro-RO" sz="1600" b="1" dirty="0"/>
              <a:t>27 septembrie 2018</a:t>
            </a:r>
            <a:r>
              <a:rPr lang="en-US" sz="1600" b="1" dirty="0"/>
              <a:t>–</a:t>
            </a:r>
            <a:r>
              <a:rPr lang="ro-RO" sz="1600" b="1" dirty="0"/>
              <a:t> Budapesta, UNGARIA</a:t>
            </a:r>
            <a:r>
              <a:rPr lang="en-US" sz="1600" b="1" dirty="0"/>
              <a:t>;</a:t>
            </a:r>
            <a:endParaRPr lang="ro-RO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dirty="0"/>
              <a:t>Scopul evenimentului este de a înțelege conceptul de inovare socială ca un fenomen urban care este în expansiune continuă în orașele din Europa, precum și de a facilita colaborarea dintre partenerii proiectului SENSES și entitățile interesate de tematica inovării sociale din regiunea Dunării</a:t>
            </a:r>
            <a:r>
              <a:rPr lang="en-GB" sz="1600" dirty="0"/>
              <a:t>;</a:t>
            </a:r>
            <a:endParaRPr lang="ro-RO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dirty="0"/>
              <a:t>În cadrul acestui eveniment, ADR SM trebuie să propună participarea unui reprezentant din echipa de proiect.</a:t>
            </a:r>
          </a:p>
          <a:p>
            <a:pPr marL="0" indent="0">
              <a:buNone/>
            </a:pPr>
            <a:r>
              <a:rPr lang="ro-RO" sz="16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600" b="1" dirty="0"/>
              <a:t>Workshop privind capitalizarea proiectelor finanțate în cadrul Programului Transnațional Dunărea</a:t>
            </a:r>
            <a:r>
              <a:rPr lang="en-US" sz="1600" b="1" dirty="0"/>
              <a:t> –</a:t>
            </a:r>
            <a:r>
              <a:rPr lang="ro-RO" sz="1600" b="1" dirty="0"/>
              <a:t> 28</a:t>
            </a:r>
            <a:r>
              <a:rPr lang="en-GB" sz="1600" b="1" dirty="0"/>
              <a:t> </a:t>
            </a:r>
            <a:r>
              <a:rPr lang="ro-RO" sz="1600" b="1" dirty="0"/>
              <a:t>septembrie 2018</a:t>
            </a:r>
            <a:r>
              <a:rPr lang="en-GB" sz="1600" b="1" dirty="0"/>
              <a:t> </a:t>
            </a:r>
            <a:r>
              <a:rPr lang="en-US" sz="1600" b="1" dirty="0"/>
              <a:t>–</a:t>
            </a:r>
            <a:r>
              <a:rPr lang="ro-RO" sz="1600" b="1" dirty="0"/>
              <a:t> Budapesta, UNGARIA</a:t>
            </a:r>
            <a:r>
              <a:rPr lang="en-US" sz="1600" b="1" dirty="0"/>
              <a:t>;</a:t>
            </a:r>
            <a:endParaRPr lang="ro-RO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dirty="0"/>
              <a:t>Scopul </a:t>
            </a:r>
            <a:r>
              <a:rPr lang="ro-RO" sz="1600" dirty="0" err="1"/>
              <a:t>evenim</a:t>
            </a:r>
            <a:r>
              <a:rPr lang="en-GB" sz="1600" dirty="0"/>
              <a:t>e</a:t>
            </a:r>
            <a:r>
              <a:rPr lang="ro-RO" sz="1600" dirty="0" err="1"/>
              <a:t>ntului</a:t>
            </a:r>
            <a:r>
              <a:rPr lang="ro-RO" sz="1600" dirty="0"/>
              <a:t> constă în crearea de sinergii între proiectele finanțate în cadrul Programului Transnațional Dunărea, precum și capitalizarea rezultatelor obținute ca urmare a implementării activităților prezente sau a activităților viitoare</a:t>
            </a:r>
            <a:r>
              <a:rPr lang="en-GB" sz="1600" dirty="0"/>
              <a:t>;</a:t>
            </a:r>
            <a:endParaRPr lang="ro-RO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1600" dirty="0"/>
              <a:t>În cadrul acestui eveniment, ADR SM trebuie să propună participarea unui reprezentant din echipa de proiect.</a:t>
            </a:r>
          </a:p>
          <a:p>
            <a:pPr marL="0" indent="0">
              <a:buNone/>
            </a:pPr>
            <a:endParaRPr lang="ro-RO" sz="1600" b="1" dirty="0"/>
          </a:p>
          <a:p>
            <a:pPr marL="0" indent="0">
              <a:buNone/>
            </a:pPr>
            <a:r>
              <a:rPr lang="en-US" sz="1600" b="1" dirty="0"/>
              <a:t>	</a:t>
            </a:r>
            <a:endParaRPr lang="ro-RO" sz="1600" b="1" dirty="0"/>
          </a:p>
          <a:p>
            <a:pPr marL="0" indent="0">
              <a:buNone/>
            </a:pPr>
            <a:endParaRPr lang="ro-RO" sz="1600" dirty="0"/>
          </a:p>
          <a:p>
            <a:pPr marL="0" indent="0">
              <a:buNone/>
            </a:pPr>
            <a:endParaRPr lang="ro-RO" sz="800" dirty="0"/>
          </a:p>
          <a:p>
            <a:pPr marL="0" indent="0">
              <a:buNone/>
            </a:pPr>
            <a:r>
              <a:rPr lang="en-US" sz="1600" b="1" dirty="0"/>
              <a:t>	</a:t>
            </a:r>
          </a:p>
          <a:p>
            <a:pPr marL="0" indent="0">
              <a:buNone/>
            </a:pPr>
            <a:endParaRPr lang="en-US" sz="1600" b="1" dirty="0"/>
          </a:p>
          <a:p>
            <a:pPr marL="285750" indent="-285750" algn="just">
              <a:buNone/>
            </a:pPr>
            <a:endParaRPr lang="vi-VN" sz="1800" dirty="0">
              <a:solidFill>
                <a:schemeClr val="tx1"/>
              </a:solidFill>
            </a:endParaRPr>
          </a:p>
          <a:p>
            <a:pPr marL="285750" indent="-285750" algn="just">
              <a:buNone/>
            </a:pPr>
            <a:endParaRPr lang="ro-RO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None/>
            </a:pP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4358548-EF12-4837-A3CB-1643D6D7F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10" y="0"/>
            <a:ext cx="240094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3660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6684</TotalTime>
  <Words>1638</Words>
  <Application>Microsoft Office PowerPoint</Application>
  <PresentationFormat>Expunere pe ecran (4:3)</PresentationFormat>
  <Paragraphs>183</Paragraphs>
  <Slides>16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Montserrat</vt:lpstr>
      <vt:lpstr>Trebuchet MS</vt:lpstr>
      <vt:lpstr>Verdana</vt:lpstr>
      <vt:lpstr>Wingdings</vt:lpstr>
      <vt:lpstr>Slide Master</vt:lpstr>
      <vt:lpstr>SERVICIUL DEZVOLTARE</vt:lpstr>
      <vt:lpstr>1. Proiectul UpGradeSME</vt:lpstr>
      <vt:lpstr>Deplasări transnaționale </vt:lpstr>
      <vt:lpstr>                  2.Proiectul ClusterFY</vt:lpstr>
      <vt:lpstr>Deplasări transnaționale </vt:lpstr>
      <vt:lpstr>3. Proiectul Social Green   </vt:lpstr>
      <vt:lpstr>Deplasări transnaționale </vt:lpstr>
      <vt:lpstr>  4.Proiectul SENSES   </vt:lpstr>
      <vt:lpstr>Deplasări transnaționale </vt:lpstr>
      <vt:lpstr>Deplasări transnaționale </vt:lpstr>
      <vt:lpstr>   5.Proiectul PROSME     </vt:lpstr>
      <vt:lpstr> Deplasări transnaționale </vt:lpstr>
      <vt:lpstr>   6.Proiectul PROSME INN  </vt:lpstr>
      <vt:lpstr>   7. Start pentru afacerea ta! – Regiunea Sud Muntenia </vt:lpstr>
      <vt:lpstr>   8.Proiectul Danube S3 Cluster   </vt:lpstr>
      <vt:lpstr> Deplasări transnaționale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Traian</dc:creator>
  <cp:lastModifiedBy>Lidia Ilie</cp:lastModifiedBy>
  <cp:revision>966</cp:revision>
  <cp:lastPrinted>2017-03-21T08:00:40Z</cp:lastPrinted>
  <dcterms:created xsi:type="dcterms:W3CDTF">1601-01-01T00:00:00Z</dcterms:created>
  <dcterms:modified xsi:type="dcterms:W3CDTF">2018-09-07T10:28:48Z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